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1" r:id="rId2"/>
    <p:sldId id="273" r:id="rId3"/>
    <p:sldId id="265" r:id="rId4"/>
    <p:sldId id="272" r:id="rId5"/>
  </p:sldIdLst>
  <p:sldSz cx="9906000" cy="6858000" type="A4"/>
  <p:notesSz cx="6858000" cy="9144000"/>
  <p:defaultTextStyle>
    <a:defPPr>
      <a:defRPr lang="ja-JP"/>
    </a:defPPr>
    <a:lvl1pPr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6103" indent="-11402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3394" indent="-229240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0684" indent="-344453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7975" indent="-459666" algn="l" defTabSz="913394" rtl="0" fontAlgn="base">
      <a:spcBef>
        <a:spcPct val="0"/>
      </a:spcBef>
      <a:spcAft>
        <a:spcPct val="0"/>
      </a:spcAft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1710385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052462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2394539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2736616" algn="l" defTabSz="684154" rtl="0" eaLnBrk="1" latinLnBrk="0" hangingPunct="1">
      <a:defRPr kumimoji="1" sz="1796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604" autoAdjust="0"/>
    <p:restoredTop sz="97921" autoAdjust="0"/>
  </p:normalViewPr>
  <p:slideViewPr>
    <p:cSldViewPr>
      <p:cViewPr>
        <p:scale>
          <a:sx n="75" d="100"/>
          <a:sy n="75" d="100"/>
        </p:scale>
        <p:origin x="2028" y="930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75" d="100"/>
        <a:sy n="75" d="100"/>
      </p:scale>
      <p:origin x="0" y="72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7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364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728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09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7456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1820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6184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0548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4912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6911322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6252179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40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40"/>
            <a:ext cx="65214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2451203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2706926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2"/>
            <a:ext cx="8420100" cy="1362075"/>
          </a:xfrm>
        </p:spPr>
        <p:txBody>
          <a:bodyPr anchor="t"/>
          <a:lstStyle>
            <a:lvl1pPr algn="l">
              <a:defRPr sz="3786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4"/>
            <a:ext cx="8420100" cy="1500187"/>
          </a:xfrm>
        </p:spPr>
        <p:txBody>
          <a:bodyPr anchor="b"/>
          <a:lstStyle>
            <a:lvl1pPr marL="0" indent="0">
              <a:buNone/>
              <a:defRPr sz="1929">
                <a:solidFill>
                  <a:schemeClr val="tx1">
                    <a:tint val="75000"/>
                  </a:schemeClr>
                </a:solidFill>
              </a:defRPr>
            </a:lvl1pPr>
            <a:lvl2pPr marL="436406" indent="0">
              <a:buNone/>
              <a:defRPr sz="1714">
                <a:solidFill>
                  <a:schemeClr val="tx1">
                    <a:tint val="75000"/>
                  </a:schemeClr>
                </a:solidFill>
              </a:defRPr>
            </a:lvl2pPr>
            <a:lvl3pPr marL="872812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3pPr>
            <a:lvl4pPr marL="1309218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4pPr>
            <a:lvl5pPr marL="1745624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5pPr>
            <a:lvl6pPr marL="2182031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6pPr>
            <a:lvl7pPr marL="2618437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7pPr>
            <a:lvl8pPr marL="3054843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8pPr>
            <a:lvl9pPr marL="3491249" indent="0">
              <a:buNone/>
              <a:defRPr sz="135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3777590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643"/>
            </a:lvl1pPr>
            <a:lvl2pPr>
              <a:defRPr sz="2286"/>
            </a:lvl2pPr>
            <a:lvl3pPr>
              <a:defRPr sz="1929"/>
            </a:lvl3pPr>
            <a:lvl4pPr>
              <a:defRPr sz="1714"/>
            </a:lvl4pPr>
            <a:lvl5pPr>
              <a:defRPr sz="1714"/>
            </a:lvl5pPr>
            <a:lvl6pPr>
              <a:defRPr sz="1714"/>
            </a:lvl6pPr>
            <a:lvl7pPr>
              <a:defRPr sz="1714"/>
            </a:lvl7pPr>
            <a:lvl8pPr>
              <a:defRPr sz="1714"/>
            </a:lvl8pPr>
            <a:lvl9pPr>
              <a:defRPr sz="17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730747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286" b="1"/>
            </a:lvl1pPr>
            <a:lvl2pPr marL="436406" indent="0">
              <a:buNone/>
              <a:defRPr sz="1929" b="1"/>
            </a:lvl2pPr>
            <a:lvl3pPr marL="872812" indent="0">
              <a:buNone/>
              <a:defRPr sz="1714" b="1"/>
            </a:lvl3pPr>
            <a:lvl4pPr marL="1309218" indent="0">
              <a:buNone/>
              <a:defRPr sz="1500" b="1"/>
            </a:lvl4pPr>
            <a:lvl5pPr marL="1745624" indent="0">
              <a:buNone/>
              <a:defRPr sz="1500" b="1"/>
            </a:lvl5pPr>
            <a:lvl6pPr marL="2182031" indent="0">
              <a:buNone/>
              <a:defRPr sz="1500" b="1"/>
            </a:lvl6pPr>
            <a:lvl7pPr marL="2618437" indent="0">
              <a:buNone/>
              <a:defRPr sz="1500" b="1"/>
            </a:lvl7pPr>
            <a:lvl8pPr marL="3054843" indent="0">
              <a:buNone/>
              <a:defRPr sz="1500" b="1"/>
            </a:lvl8pPr>
            <a:lvl9pPr marL="3491249" indent="0">
              <a:buNone/>
              <a:defRPr sz="15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286"/>
            </a:lvl1pPr>
            <a:lvl2pPr>
              <a:defRPr sz="1929"/>
            </a:lvl2pPr>
            <a:lvl3pPr>
              <a:defRPr sz="1714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9320619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624695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230252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1" y="273050"/>
            <a:ext cx="3259006" cy="1162050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2" y="273051"/>
            <a:ext cx="5537729" cy="5853113"/>
          </a:xfrm>
        </p:spPr>
        <p:txBody>
          <a:bodyPr/>
          <a:lstStyle>
            <a:lvl1pPr>
              <a:defRPr sz="3071"/>
            </a:lvl1pPr>
            <a:lvl2pPr>
              <a:defRPr sz="2643"/>
            </a:lvl2pPr>
            <a:lvl3pPr>
              <a:defRPr sz="2286"/>
            </a:lvl3pPr>
            <a:lvl4pPr>
              <a:defRPr sz="1929"/>
            </a:lvl4pPr>
            <a:lvl5pPr>
              <a:defRPr sz="1929"/>
            </a:lvl5pPr>
            <a:lvl6pPr>
              <a:defRPr sz="1929"/>
            </a:lvl6pPr>
            <a:lvl7pPr>
              <a:defRPr sz="1929"/>
            </a:lvl7pPr>
            <a:lvl8pPr>
              <a:defRPr sz="1929"/>
            </a:lvl8pPr>
            <a:lvl9pPr>
              <a:defRPr sz="192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1" y="1435101"/>
            <a:ext cx="3259006" cy="4691063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3102664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1929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3071"/>
            </a:lvl1pPr>
            <a:lvl2pPr marL="436406" indent="0">
              <a:buNone/>
              <a:defRPr sz="2643"/>
            </a:lvl2pPr>
            <a:lvl3pPr marL="872812" indent="0">
              <a:buNone/>
              <a:defRPr sz="2286"/>
            </a:lvl3pPr>
            <a:lvl4pPr marL="1309218" indent="0">
              <a:buNone/>
              <a:defRPr sz="1929"/>
            </a:lvl4pPr>
            <a:lvl5pPr marL="1745624" indent="0">
              <a:buNone/>
              <a:defRPr sz="1929"/>
            </a:lvl5pPr>
            <a:lvl6pPr marL="2182031" indent="0">
              <a:buNone/>
              <a:defRPr sz="1929"/>
            </a:lvl6pPr>
            <a:lvl7pPr marL="2618437" indent="0">
              <a:buNone/>
              <a:defRPr sz="1929"/>
            </a:lvl7pPr>
            <a:lvl8pPr marL="3054843" indent="0">
              <a:buNone/>
              <a:defRPr sz="1929"/>
            </a:lvl8pPr>
            <a:lvl9pPr marL="3491249" indent="0">
              <a:buNone/>
              <a:defRPr sz="1929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357"/>
            </a:lvl1pPr>
            <a:lvl2pPr marL="436406" indent="0">
              <a:buNone/>
              <a:defRPr sz="1143"/>
            </a:lvl2pPr>
            <a:lvl3pPr marL="872812" indent="0">
              <a:buNone/>
              <a:defRPr sz="929"/>
            </a:lvl3pPr>
            <a:lvl4pPr marL="1309218" indent="0">
              <a:buNone/>
              <a:defRPr sz="857"/>
            </a:lvl4pPr>
            <a:lvl5pPr marL="1745624" indent="0">
              <a:buNone/>
              <a:defRPr sz="857"/>
            </a:lvl5pPr>
            <a:lvl6pPr marL="2182031" indent="0">
              <a:buNone/>
              <a:defRPr sz="857"/>
            </a:lvl6pPr>
            <a:lvl7pPr marL="2618437" indent="0">
              <a:buNone/>
              <a:defRPr sz="857"/>
            </a:lvl7pPr>
            <a:lvl8pPr marL="3054843" indent="0">
              <a:buNone/>
              <a:defRPr sz="857"/>
            </a:lvl8pPr>
            <a:lvl9pPr marL="3491249" indent="0">
              <a:buNone/>
              <a:defRPr sz="85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690335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872009" rtl="0" fontAlgn="base">
        <a:spcBef>
          <a:spcPct val="0"/>
        </a:spcBef>
        <a:spcAft>
          <a:spcPct val="0"/>
        </a:spcAft>
        <a:defRPr kumimoji="1" sz="4214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326578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653156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979734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306312" algn="ctr" defTabSz="872009" rtl="0" fontAlgn="base">
        <a:spcBef>
          <a:spcPct val="0"/>
        </a:spcBef>
        <a:spcAft>
          <a:spcPct val="0"/>
        </a:spcAft>
        <a:defRPr kumimoji="1" sz="4214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26578" indent="-326578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071" kern="1200">
          <a:solidFill>
            <a:schemeClr val="tx1"/>
          </a:solidFill>
          <a:latin typeface="+mn-lt"/>
          <a:ea typeface="+mn-ea"/>
          <a:cs typeface="+mn-cs"/>
        </a:defRPr>
      </a:lvl1pPr>
      <a:lvl2pPr marL="708720" indent="-272148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643" kern="1200">
          <a:solidFill>
            <a:schemeClr val="tx1"/>
          </a:solidFill>
          <a:latin typeface="+mn-lt"/>
          <a:ea typeface="+mn-ea"/>
          <a:cs typeface="+mn-cs"/>
        </a:defRPr>
      </a:lvl2pPr>
      <a:lvl3pPr marL="1090861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2286" kern="1200">
          <a:solidFill>
            <a:schemeClr val="tx1"/>
          </a:solidFill>
          <a:latin typeface="+mn-lt"/>
          <a:ea typeface="+mn-ea"/>
          <a:cs typeface="+mn-cs"/>
        </a:defRPr>
      </a:lvl3pPr>
      <a:lvl4pPr marL="1526298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4pPr>
      <a:lvl5pPr marL="1962870" indent="-217719" algn="l" defTabSz="872009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5pPr>
      <a:lvl6pPr marL="2400234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6pPr>
      <a:lvl7pPr marL="2836640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7pPr>
      <a:lvl8pPr marL="3273046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8pPr>
      <a:lvl9pPr marL="3709452" indent="-218203" algn="l" defTabSz="872812" rtl="0" eaLnBrk="1" latinLnBrk="0" hangingPunct="1">
        <a:spcBef>
          <a:spcPct val="20000"/>
        </a:spcBef>
        <a:buFont typeface="Arial" pitchFamily="34" charset="0"/>
        <a:buChar char="•"/>
        <a:defRPr kumimoji="1" sz="192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1pPr>
      <a:lvl2pPr marL="436406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2pPr>
      <a:lvl3pPr marL="872812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3pPr>
      <a:lvl4pPr marL="1309218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4pPr>
      <a:lvl5pPr marL="1745624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5pPr>
      <a:lvl6pPr marL="2182031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6pPr>
      <a:lvl7pPr marL="2618437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7pPr>
      <a:lvl8pPr marL="3054843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8pPr>
      <a:lvl9pPr marL="3491249" algn="l" defTabSz="872812" rtl="0" eaLnBrk="1" latinLnBrk="0" hangingPunct="1">
        <a:defRPr kumimoji="1" sz="171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144" name="Group 904"/>
          <p:cNvGrpSpPr>
            <a:grpSpLocks/>
          </p:cNvGrpSpPr>
          <p:nvPr/>
        </p:nvGrpSpPr>
        <p:grpSpPr bwMode="auto">
          <a:xfrm>
            <a:off x="1095375" y="2304143"/>
            <a:ext cx="7296831" cy="3761241"/>
            <a:chOff x="630" y="2032"/>
            <a:chExt cx="6435" cy="3317"/>
          </a:xfrm>
        </p:grpSpPr>
        <p:sp>
          <p:nvSpPr>
            <p:cNvPr id="10968" name="Freeform 728"/>
            <p:cNvSpPr>
              <a:spLocks/>
            </p:cNvSpPr>
            <p:nvPr/>
          </p:nvSpPr>
          <p:spPr bwMode="auto">
            <a:xfrm>
              <a:off x="630" y="2032"/>
              <a:ext cx="6407" cy="3317"/>
            </a:xfrm>
            <a:custGeom>
              <a:avLst/>
              <a:gdLst>
                <a:gd name="T0" fmla="*/ 0 w 6407"/>
                <a:gd name="T1" fmla="*/ 3317 h 3317"/>
                <a:gd name="T2" fmla="*/ 3402 w 6407"/>
                <a:gd name="T3" fmla="*/ 1786 h 3317"/>
                <a:gd name="T4" fmla="*/ 5103 w 6407"/>
                <a:gd name="T5" fmla="*/ 1786 h 3317"/>
                <a:gd name="T6" fmla="*/ 6407 w 6407"/>
                <a:gd name="T7" fmla="*/ 0 h 33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07" h="3317">
                  <a:moveTo>
                    <a:pt x="0" y="3317"/>
                  </a:moveTo>
                  <a:lnTo>
                    <a:pt x="3402" y="1786"/>
                  </a:lnTo>
                  <a:lnTo>
                    <a:pt x="5103" y="1786"/>
                  </a:lnTo>
                  <a:lnTo>
                    <a:pt x="6407" y="0"/>
                  </a:lnTo>
                </a:path>
              </a:pathLst>
            </a:custGeom>
            <a:noFill/>
            <a:ln w="12700">
              <a:solidFill>
                <a:schemeClr val="tx1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9" name="Freeform 729"/>
            <p:cNvSpPr>
              <a:spLocks/>
            </p:cNvSpPr>
            <p:nvPr/>
          </p:nvSpPr>
          <p:spPr bwMode="auto">
            <a:xfrm>
              <a:off x="6243" y="3109"/>
              <a:ext cx="822" cy="227"/>
            </a:xfrm>
            <a:custGeom>
              <a:avLst/>
              <a:gdLst>
                <a:gd name="T0" fmla="*/ 0 w 822"/>
                <a:gd name="T1" fmla="*/ 0 h 227"/>
                <a:gd name="T2" fmla="*/ 227 w 822"/>
                <a:gd name="T3" fmla="*/ 227 h 227"/>
                <a:gd name="T4" fmla="*/ 822 w 822"/>
                <a:gd name="T5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22" h="227">
                  <a:moveTo>
                    <a:pt x="0" y="0"/>
                  </a:moveTo>
                  <a:lnTo>
                    <a:pt x="227" y="227"/>
                  </a:lnTo>
                  <a:lnTo>
                    <a:pt x="822" y="227"/>
                  </a:lnTo>
                </a:path>
              </a:pathLst>
            </a:custGeom>
            <a:noFill/>
            <a:ln w="12700">
              <a:solidFill>
                <a:schemeClr val="tx1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 sz="1283"/>
            </a:p>
          </p:txBody>
        </p:sp>
      </p:grpSp>
      <p:grpSp>
        <p:nvGrpSpPr>
          <p:cNvPr id="11143" name="Group 903"/>
          <p:cNvGrpSpPr>
            <a:grpSpLocks/>
          </p:cNvGrpSpPr>
          <p:nvPr/>
        </p:nvGrpSpPr>
        <p:grpSpPr bwMode="auto">
          <a:xfrm>
            <a:off x="1030742" y="86179"/>
            <a:ext cx="7297965" cy="6718527"/>
            <a:chOff x="573" y="76"/>
            <a:chExt cx="6436" cy="5925"/>
          </a:xfrm>
        </p:grpSpPr>
        <p:sp>
          <p:nvSpPr>
            <p:cNvPr id="10938" name="Freeform 698"/>
            <p:cNvSpPr>
              <a:spLocks/>
            </p:cNvSpPr>
            <p:nvPr/>
          </p:nvSpPr>
          <p:spPr bwMode="auto">
            <a:xfrm>
              <a:off x="5506" y="76"/>
              <a:ext cx="312" cy="368"/>
            </a:xfrm>
            <a:custGeom>
              <a:avLst/>
              <a:gdLst>
                <a:gd name="T0" fmla="*/ 312 w 312"/>
                <a:gd name="T1" fmla="*/ 0 h 368"/>
                <a:gd name="T2" fmla="*/ 227 w 312"/>
                <a:gd name="T3" fmla="*/ 28 h 368"/>
                <a:gd name="T4" fmla="*/ 57 w 312"/>
                <a:gd name="T5" fmla="*/ 226 h 368"/>
                <a:gd name="T6" fmla="*/ 85 w 312"/>
                <a:gd name="T7" fmla="*/ 283 h 368"/>
                <a:gd name="T8" fmla="*/ 0 w 312"/>
                <a:gd name="T9" fmla="*/ 311 h 368"/>
                <a:gd name="T10" fmla="*/ 29 w 312"/>
                <a:gd name="T11" fmla="*/ 368 h 368"/>
                <a:gd name="T12" fmla="*/ 85 w 312"/>
                <a:gd name="T13" fmla="*/ 311 h 368"/>
                <a:gd name="T14" fmla="*/ 114 w 312"/>
                <a:gd name="T15" fmla="*/ 255 h 368"/>
                <a:gd name="T16" fmla="*/ 170 w 312"/>
                <a:gd name="T17" fmla="*/ 226 h 368"/>
                <a:gd name="T18" fmla="*/ 170 w 312"/>
                <a:gd name="T19" fmla="*/ 170 h 368"/>
                <a:gd name="T20" fmla="*/ 255 w 312"/>
                <a:gd name="T21" fmla="*/ 170 h 368"/>
                <a:gd name="T22" fmla="*/ 284 w 312"/>
                <a:gd name="T23" fmla="*/ 113 h 368"/>
                <a:gd name="T24" fmla="*/ 255 w 312"/>
                <a:gd name="T25" fmla="*/ 85 h 368"/>
                <a:gd name="T26" fmla="*/ 312 w 312"/>
                <a:gd name="T27" fmla="*/ 0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12" h="368">
                  <a:moveTo>
                    <a:pt x="312" y="0"/>
                  </a:moveTo>
                  <a:lnTo>
                    <a:pt x="227" y="28"/>
                  </a:lnTo>
                  <a:lnTo>
                    <a:pt x="57" y="226"/>
                  </a:lnTo>
                  <a:lnTo>
                    <a:pt x="85" y="283"/>
                  </a:lnTo>
                  <a:lnTo>
                    <a:pt x="0" y="311"/>
                  </a:lnTo>
                  <a:lnTo>
                    <a:pt x="29" y="368"/>
                  </a:lnTo>
                  <a:lnTo>
                    <a:pt x="85" y="311"/>
                  </a:lnTo>
                  <a:lnTo>
                    <a:pt x="114" y="255"/>
                  </a:lnTo>
                  <a:lnTo>
                    <a:pt x="170" y="226"/>
                  </a:lnTo>
                  <a:lnTo>
                    <a:pt x="170" y="170"/>
                  </a:lnTo>
                  <a:lnTo>
                    <a:pt x="255" y="170"/>
                  </a:lnTo>
                  <a:lnTo>
                    <a:pt x="284" y="113"/>
                  </a:lnTo>
                  <a:lnTo>
                    <a:pt x="255" y="85"/>
                  </a:lnTo>
                  <a:lnTo>
                    <a:pt x="312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39" name="Freeform 699"/>
            <p:cNvSpPr>
              <a:spLocks/>
            </p:cNvSpPr>
            <p:nvPr/>
          </p:nvSpPr>
          <p:spPr bwMode="auto">
            <a:xfrm>
              <a:off x="5591" y="444"/>
              <a:ext cx="85" cy="29"/>
            </a:xfrm>
            <a:custGeom>
              <a:avLst/>
              <a:gdLst>
                <a:gd name="T0" fmla="*/ 85 w 85"/>
                <a:gd name="T1" fmla="*/ 0 h 29"/>
                <a:gd name="T2" fmla="*/ 0 w 85"/>
                <a:gd name="T3" fmla="*/ 0 h 29"/>
                <a:gd name="T4" fmla="*/ 29 w 85"/>
                <a:gd name="T5" fmla="*/ 29 h 29"/>
                <a:gd name="T6" fmla="*/ 57 w 85"/>
                <a:gd name="T7" fmla="*/ 29 h 29"/>
                <a:gd name="T8" fmla="*/ 85 w 85"/>
                <a:gd name="T9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29">
                  <a:moveTo>
                    <a:pt x="85" y="0"/>
                  </a:moveTo>
                  <a:lnTo>
                    <a:pt x="0" y="0"/>
                  </a:lnTo>
                  <a:lnTo>
                    <a:pt x="29" y="29"/>
                  </a:lnTo>
                  <a:lnTo>
                    <a:pt x="57" y="29"/>
                  </a:lnTo>
                  <a:lnTo>
                    <a:pt x="8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1" name="Freeform 701"/>
            <p:cNvSpPr>
              <a:spLocks/>
            </p:cNvSpPr>
            <p:nvPr/>
          </p:nvSpPr>
          <p:spPr bwMode="auto">
            <a:xfrm>
              <a:off x="5506" y="529"/>
              <a:ext cx="142" cy="142"/>
            </a:xfrm>
            <a:custGeom>
              <a:avLst/>
              <a:gdLst>
                <a:gd name="T0" fmla="*/ 85 w 142"/>
                <a:gd name="T1" fmla="*/ 0 h 142"/>
                <a:gd name="T2" fmla="*/ 0 w 142"/>
                <a:gd name="T3" fmla="*/ 29 h 142"/>
                <a:gd name="T4" fmla="*/ 0 w 142"/>
                <a:gd name="T5" fmla="*/ 85 h 142"/>
                <a:gd name="T6" fmla="*/ 57 w 142"/>
                <a:gd name="T7" fmla="*/ 142 h 142"/>
                <a:gd name="T8" fmla="*/ 114 w 142"/>
                <a:gd name="T9" fmla="*/ 114 h 142"/>
                <a:gd name="T10" fmla="*/ 142 w 142"/>
                <a:gd name="T11" fmla="*/ 85 h 142"/>
                <a:gd name="T12" fmla="*/ 142 w 142"/>
                <a:gd name="T13" fmla="*/ 29 h 142"/>
                <a:gd name="T14" fmla="*/ 85 w 142"/>
                <a:gd name="T15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2" h="142">
                  <a:moveTo>
                    <a:pt x="85" y="0"/>
                  </a:moveTo>
                  <a:lnTo>
                    <a:pt x="0" y="29"/>
                  </a:lnTo>
                  <a:lnTo>
                    <a:pt x="0" y="85"/>
                  </a:lnTo>
                  <a:lnTo>
                    <a:pt x="57" y="142"/>
                  </a:lnTo>
                  <a:lnTo>
                    <a:pt x="114" y="114"/>
                  </a:lnTo>
                  <a:lnTo>
                    <a:pt x="142" y="85"/>
                  </a:lnTo>
                  <a:lnTo>
                    <a:pt x="142" y="29"/>
                  </a:lnTo>
                  <a:lnTo>
                    <a:pt x="8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2" name="Freeform 702"/>
            <p:cNvSpPr>
              <a:spLocks/>
            </p:cNvSpPr>
            <p:nvPr/>
          </p:nvSpPr>
          <p:spPr bwMode="auto">
            <a:xfrm>
              <a:off x="5535" y="699"/>
              <a:ext cx="56" cy="29"/>
            </a:xfrm>
            <a:custGeom>
              <a:avLst/>
              <a:gdLst>
                <a:gd name="T0" fmla="*/ 0 w 56"/>
                <a:gd name="T1" fmla="*/ 0 h 29"/>
                <a:gd name="T2" fmla="*/ 28 w 56"/>
                <a:gd name="T3" fmla="*/ 0 h 29"/>
                <a:gd name="T4" fmla="*/ 56 w 56"/>
                <a:gd name="T5" fmla="*/ 29 h 29"/>
                <a:gd name="T6" fmla="*/ 28 w 56"/>
                <a:gd name="T7" fmla="*/ 29 h 29"/>
                <a:gd name="T8" fmla="*/ 0 w 56"/>
                <a:gd name="T9" fmla="*/ 29 h 29"/>
                <a:gd name="T10" fmla="*/ 0 w 56"/>
                <a:gd name="T11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" h="29">
                  <a:moveTo>
                    <a:pt x="0" y="0"/>
                  </a:moveTo>
                  <a:lnTo>
                    <a:pt x="28" y="0"/>
                  </a:lnTo>
                  <a:lnTo>
                    <a:pt x="56" y="29"/>
                  </a:lnTo>
                  <a:lnTo>
                    <a:pt x="28" y="29"/>
                  </a:lnTo>
                  <a:lnTo>
                    <a:pt x="0" y="29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3" name="Freeform 703"/>
            <p:cNvSpPr>
              <a:spLocks/>
            </p:cNvSpPr>
            <p:nvPr/>
          </p:nvSpPr>
          <p:spPr bwMode="auto">
            <a:xfrm>
              <a:off x="5024" y="1210"/>
              <a:ext cx="255" cy="141"/>
            </a:xfrm>
            <a:custGeom>
              <a:avLst/>
              <a:gdLst>
                <a:gd name="T0" fmla="*/ 255 w 255"/>
                <a:gd name="T1" fmla="*/ 113 h 141"/>
                <a:gd name="T2" fmla="*/ 170 w 255"/>
                <a:gd name="T3" fmla="*/ 141 h 141"/>
                <a:gd name="T4" fmla="*/ 142 w 255"/>
                <a:gd name="T5" fmla="*/ 113 h 141"/>
                <a:gd name="T6" fmla="*/ 57 w 255"/>
                <a:gd name="T7" fmla="*/ 141 h 141"/>
                <a:gd name="T8" fmla="*/ 0 w 255"/>
                <a:gd name="T9" fmla="*/ 85 h 141"/>
                <a:gd name="T10" fmla="*/ 29 w 255"/>
                <a:gd name="T11" fmla="*/ 28 h 141"/>
                <a:gd name="T12" fmla="*/ 142 w 255"/>
                <a:gd name="T13" fmla="*/ 28 h 141"/>
                <a:gd name="T14" fmla="*/ 199 w 255"/>
                <a:gd name="T15" fmla="*/ 0 h 141"/>
                <a:gd name="T16" fmla="*/ 227 w 255"/>
                <a:gd name="T17" fmla="*/ 56 h 141"/>
                <a:gd name="T18" fmla="*/ 255 w 255"/>
                <a:gd name="T19" fmla="*/ 56 h 141"/>
                <a:gd name="T20" fmla="*/ 255 w 255"/>
                <a:gd name="T21" fmla="*/ 113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55" h="141">
                  <a:moveTo>
                    <a:pt x="255" y="113"/>
                  </a:moveTo>
                  <a:lnTo>
                    <a:pt x="170" y="141"/>
                  </a:lnTo>
                  <a:lnTo>
                    <a:pt x="142" y="113"/>
                  </a:lnTo>
                  <a:lnTo>
                    <a:pt x="57" y="141"/>
                  </a:lnTo>
                  <a:lnTo>
                    <a:pt x="0" y="85"/>
                  </a:lnTo>
                  <a:lnTo>
                    <a:pt x="29" y="28"/>
                  </a:lnTo>
                  <a:lnTo>
                    <a:pt x="142" y="28"/>
                  </a:lnTo>
                  <a:lnTo>
                    <a:pt x="199" y="0"/>
                  </a:lnTo>
                  <a:lnTo>
                    <a:pt x="227" y="56"/>
                  </a:lnTo>
                  <a:lnTo>
                    <a:pt x="255" y="56"/>
                  </a:lnTo>
                  <a:lnTo>
                    <a:pt x="255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4" name="Freeform 704"/>
            <p:cNvSpPr>
              <a:spLocks/>
            </p:cNvSpPr>
            <p:nvPr/>
          </p:nvSpPr>
          <p:spPr bwMode="auto">
            <a:xfrm>
              <a:off x="5421" y="3052"/>
              <a:ext cx="85" cy="85"/>
            </a:xfrm>
            <a:custGeom>
              <a:avLst/>
              <a:gdLst>
                <a:gd name="T0" fmla="*/ 85 w 85"/>
                <a:gd name="T1" fmla="*/ 0 h 85"/>
                <a:gd name="T2" fmla="*/ 0 w 85"/>
                <a:gd name="T3" fmla="*/ 29 h 85"/>
                <a:gd name="T4" fmla="*/ 0 w 85"/>
                <a:gd name="T5" fmla="*/ 85 h 85"/>
                <a:gd name="T6" fmla="*/ 85 w 85"/>
                <a:gd name="T7" fmla="*/ 29 h 85"/>
                <a:gd name="T8" fmla="*/ 85 w 85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85">
                  <a:moveTo>
                    <a:pt x="85" y="0"/>
                  </a:moveTo>
                  <a:lnTo>
                    <a:pt x="0" y="29"/>
                  </a:lnTo>
                  <a:lnTo>
                    <a:pt x="0" y="85"/>
                  </a:lnTo>
                  <a:lnTo>
                    <a:pt x="85" y="29"/>
                  </a:lnTo>
                  <a:lnTo>
                    <a:pt x="8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5" name="Freeform 705"/>
            <p:cNvSpPr>
              <a:spLocks/>
            </p:cNvSpPr>
            <p:nvPr/>
          </p:nvSpPr>
          <p:spPr bwMode="auto">
            <a:xfrm>
              <a:off x="5563" y="2769"/>
              <a:ext cx="57" cy="85"/>
            </a:xfrm>
            <a:custGeom>
              <a:avLst/>
              <a:gdLst>
                <a:gd name="T0" fmla="*/ 28 w 57"/>
                <a:gd name="T1" fmla="*/ 0 h 85"/>
                <a:gd name="T2" fmla="*/ 0 w 57"/>
                <a:gd name="T3" fmla="*/ 57 h 85"/>
                <a:gd name="T4" fmla="*/ 28 w 57"/>
                <a:gd name="T5" fmla="*/ 85 h 85"/>
                <a:gd name="T6" fmla="*/ 57 w 57"/>
                <a:gd name="T7" fmla="*/ 28 h 85"/>
                <a:gd name="T8" fmla="*/ 57 w 57"/>
                <a:gd name="T9" fmla="*/ 0 h 85"/>
                <a:gd name="T10" fmla="*/ 28 w 57"/>
                <a:gd name="T11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85">
                  <a:moveTo>
                    <a:pt x="28" y="0"/>
                  </a:moveTo>
                  <a:lnTo>
                    <a:pt x="0" y="57"/>
                  </a:lnTo>
                  <a:lnTo>
                    <a:pt x="28" y="85"/>
                  </a:lnTo>
                  <a:lnTo>
                    <a:pt x="57" y="28"/>
                  </a:lnTo>
                  <a:lnTo>
                    <a:pt x="57" y="0"/>
                  </a:lnTo>
                  <a:lnTo>
                    <a:pt x="2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7" name="Freeform 707"/>
            <p:cNvSpPr>
              <a:spLocks/>
            </p:cNvSpPr>
            <p:nvPr/>
          </p:nvSpPr>
          <p:spPr bwMode="auto">
            <a:xfrm>
              <a:off x="3550" y="2882"/>
              <a:ext cx="57" cy="85"/>
            </a:xfrm>
            <a:custGeom>
              <a:avLst/>
              <a:gdLst>
                <a:gd name="T0" fmla="*/ 57 w 57"/>
                <a:gd name="T1" fmla="*/ 0 h 85"/>
                <a:gd name="T2" fmla="*/ 0 w 57"/>
                <a:gd name="T3" fmla="*/ 29 h 85"/>
                <a:gd name="T4" fmla="*/ 28 w 57"/>
                <a:gd name="T5" fmla="*/ 85 h 85"/>
                <a:gd name="T6" fmla="*/ 57 w 57"/>
                <a:gd name="T7" fmla="*/ 29 h 85"/>
                <a:gd name="T8" fmla="*/ 57 w 57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85">
                  <a:moveTo>
                    <a:pt x="57" y="0"/>
                  </a:moveTo>
                  <a:lnTo>
                    <a:pt x="0" y="29"/>
                  </a:lnTo>
                  <a:lnTo>
                    <a:pt x="28" y="85"/>
                  </a:lnTo>
                  <a:lnTo>
                    <a:pt x="57" y="29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8" name="Freeform 708"/>
            <p:cNvSpPr>
              <a:spLocks/>
            </p:cNvSpPr>
            <p:nvPr/>
          </p:nvSpPr>
          <p:spPr bwMode="auto">
            <a:xfrm>
              <a:off x="3522" y="3024"/>
              <a:ext cx="56" cy="85"/>
            </a:xfrm>
            <a:custGeom>
              <a:avLst/>
              <a:gdLst>
                <a:gd name="T0" fmla="*/ 56 w 56"/>
                <a:gd name="T1" fmla="*/ 0 h 85"/>
                <a:gd name="T2" fmla="*/ 28 w 56"/>
                <a:gd name="T3" fmla="*/ 28 h 85"/>
                <a:gd name="T4" fmla="*/ 0 w 56"/>
                <a:gd name="T5" fmla="*/ 85 h 85"/>
                <a:gd name="T6" fmla="*/ 28 w 56"/>
                <a:gd name="T7" fmla="*/ 85 h 85"/>
                <a:gd name="T8" fmla="*/ 56 w 56"/>
                <a:gd name="T9" fmla="*/ 28 h 85"/>
                <a:gd name="T10" fmla="*/ 56 w 56"/>
                <a:gd name="T11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" h="85">
                  <a:moveTo>
                    <a:pt x="56" y="0"/>
                  </a:moveTo>
                  <a:lnTo>
                    <a:pt x="28" y="28"/>
                  </a:lnTo>
                  <a:lnTo>
                    <a:pt x="0" y="85"/>
                  </a:lnTo>
                  <a:lnTo>
                    <a:pt x="28" y="85"/>
                  </a:lnTo>
                  <a:lnTo>
                    <a:pt x="56" y="28"/>
                  </a:lnTo>
                  <a:lnTo>
                    <a:pt x="56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9" name="Freeform 709"/>
            <p:cNvSpPr>
              <a:spLocks/>
            </p:cNvSpPr>
            <p:nvPr/>
          </p:nvSpPr>
          <p:spPr bwMode="auto">
            <a:xfrm>
              <a:off x="3692" y="2797"/>
              <a:ext cx="142" cy="114"/>
            </a:xfrm>
            <a:custGeom>
              <a:avLst/>
              <a:gdLst>
                <a:gd name="T0" fmla="*/ 85 w 142"/>
                <a:gd name="T1" fmla="*/ 0 h 114"/>
                <a:gd name="T2" fmla="*/ 57 w 142"/>
                <a:gd name="T3" fmla="*/ 29 h 114"/>
                <a:gd name="T4" fmla="*/ 28 w 142"/>
                <a:gd name="T5" fmla="*/ 29 h 114"/>
                <a:gd name="T6" fmla="*/ 28 w 142"/>
                <a:gd name="T7" fmla="*/ 57 h 114"/>
                <a:gd name="T8" fmla="*/ 0 w 142"/>
                <a:gd name="T9" fmla="*/ 57 h 114"/>
                <a:gd name="T10" fmla="*/ 0 w 142"/>
                <a:gd name="T11" fmla="*/ 85 h 114"/>
                <a:gd name="T12" fmla="*/ 57 w 142"/>
                <a:gd name="T13" fmla="*/ 114 h 114"/>
                <a:gd name="T14" fmla="*/ 85 w 142"/>
                <a:gd name="T15" fmla="*/ 85 h 114"/>
                <a:gd name="T16" fmla="*/ 57 w 142"/>
                <a:gd name="T17" fmla="*/ 57 h 114"/>
                <a:gd name="T18" fmla="*/ 113 w 142"/>
                <a:gd name="T19" fmla="*/ 57 h 114"/>
                <a:gd name="T20" fmla="*/ 113 w 142"/>
                <a:gd name="T21" fmla="*/ 85 h 114"/>
                <a:gd name="T22" fmla="*/ 142 w 142"/>
                <a:gd name="T23" fmla="*/ 85 h 114"/>
                <a:gd name="T24" fmla="*/ 142 w 142"/>
                <a:gd name="T25" fmla="*/ 57 h 114"/>
                <a:gd name="T26" fmla="*/ 85 w 142"/>
                <a:gd name="T27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42" h="114">
                  <a:moveTo>
                    <a:pt x="85" y="0"/>
                  </a:moveTo>
                  <a:lnTo>
                    <a:pt x="57" y="29"/>
                  </a:lnTo>
                  <a:lnTo>
                    <a:pt x="28" y="29"/>
                  </a:lnTo>
                  <a:lnTo>
                    <a:pt x="28" y="57"/>
                  </a:lnTo>
                  <a:lnTo>
                    <a:pt x="0" y="57"/>
                  </a:lnTo>
                  <a:lnTo>
                    <a:pt x="0" y="85"/>
                  </a:lnTo>
                  <a:lnTo>
                    <a:pt x="57" y="114"/>
                  </a:lnTo>
                  <a:lnTo>
                    <a:pt x="85" y="85"/>
                  </a:lnTo>
                  <a:lnTo>
                    <a:pt x="57" y="57"/>
                  </a:lnTo>
                  <a:lnTo>
                    <a:pt x="113" y="57"/>
                  </a:lnTo>
                  <a:lnTo>
                    <a:pt x="113" y="85"/>
                  </a:lnTo>
                  <a:lnTo>
                    <a:pt x="142" y="85"/>
                  </a:lnTo>
                  <a:lnTo>
                    <a:pt x="142" y="57"/>
                  </a:lnTo>
                  <a:lnTo>
                    <a:pt x="8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0" name="Freeform 710"/>
            <p:cNvSpPr>
              <a:spLocks/>
            </p:cNvSpPr>
            <p:nvPr/>
          </p:nvSpPr>
          <p:spPr bwMode="auto">
            <a:xfrm>
              <a:off x="4145" y="2882"/>
              <a:ext cx="57" cy="85"/>
            </a:xfrm>
            <a:custGeom>
              <a:avLst/>
              <a:gdLst>
                <a:gd name="T0" fmla="*/ 29 w 57"/>
                <a:gd name="T1" fmla="*/ 0 h 85"/>
                <a:gd name="T2" fmla="*/ 0 w 57"/>
                <a:gd name="T3" fmla="*/ 85 h 85"/>
                <a:gd name="T4" fmla="*/ 29 w 57"/>
                <a:gd name="T5" fmla="*/ 85 h 85"/>
                <a:gd name="T6" fmla="*/ 57 w 57"/>
                <a:gd name="T7" fmla="*/ 29 h 85"/>
                <a:gd name="T8" fmla="*/ 29 w 57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85">
                  <a:moveTo>
                    <a:pt x="29" y="0"/>
                  </a:moveTo>
                  <a:lnTo>
                    <a:pt x="0" y="85"/>
                  </a:lnTo>
                  <a:lnTo>
                    <a:pt x="29" y="85"/>
                  </a:lnTo>
                  <a:lnTo>
                    <a:pt x="57" y="29"/>
                  </a:lnTo>
                  <a:lnTo>
                    <a:pt x="29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1" name="Freeform 711"/>
            <p:cNvSpPr>
              <a:spLocks/>
            </p:cNvSpPr>
            <p:nvPr/>
          </p:nvSpPr>
          <p:spPr bwMode="auto">
            <a:xfrm>
              <a:off x="3777" y="2911"/>
              <a:ext cx="28" cy="85"/>
            </a:xfrm>
            <a:custGeom>
              <a:avLst/>
              <a:gdLst>
                <a:gd name="T0" fmla="*/ 0 w 28"/>
                <a:gd name="T1" fmla="*/ 0 h 85"/>
                <a:gd name="T2" fmla="*/ 0 w 28"/>
                <a:gd name="T3" fmla="*/ 85 h 85"/>
                <a:gd name="T4" fmla="*/ 28 w 28"/>
                <a:gd name="T5" fmla="*/ 56 h 85"/>
                <a:gd name="T6" fmla="*/ 0 w 28"/>
                <a:gd name="T7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85">
                  <a:moveTo>
                    <a:pt x="0" y="0"/>
                  </a:moveTo>
                  <a:lnTo>
                    <a:pt x="0" y="85"/>
                  </a:lnTo>
                  <a:lnTo>
                    <a:pt x="28" y="56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2" name="Freeform 712"/>
            <p:cNvSpPr>
              <a:spLocks/>
            </p:cNvSpPr>
            <p:nvPr/>
          </p:nvSpPr>
          <p:spPr bwMode="auto">
            <a:xfrm>
              <a:off x="3635" y="2939"/>
              <a:ext cx="85" cy="85"/>
            </a:xfrm>
            <a:custGeom>
              <a:avLst/>
              <a:gdLst>
                <a:gd name="T0" fmla="*/ 28 w 85"/>
                <a:gd name="T1" fmla="*/ 0 h 85"/>
                <a:gd name="T2" fmla="*/ 0 w 85"/>
                <a:gd name="T3" fmla="*/ 28 h 85"/>
                <a:gd name="T4" fmla="*/ 28 w 85"/>
                <a:gd name="T5" fmla="*/ 57 h 85"/>
                <a:gd name="T6" fmla="*/ 28 w 85"/>
                <a:gd name="T7" fmla="*/ 85 h 85"/>
                <a:gd name="T8" fmla="*/ 85 w 85"/>
                <a:gd name="T9" fmla="*/ 57 h 85"/>
                <a:gd name="T10" fmla="*/ 57 w 85"/>
                <a:gd name="T11" fmla="*/ 0 h 85"/>
                <a:gd name="T12" fmla="*/ 28 w 85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5" h="85">
                  <a:moveTo>
                    <a:pt x="28" y="0"/>
                  </a:moveTo>
                  <a:lnTo>
                    <a:pt x="0" y="28"/>
                  </a:lnTo>
                  <a:lnTo>
                    <a:pt x="28" y="57"/>
                  </a:lnTo>
                  <a:lnTo>
                    <a:pt x="28" y="85"/>
                  </a:lnTo>
                  <a:lnTo>
                    <a:pt x="85" y="57"/>
                  </a:lnTo>
                  <a:lnTo>
                    <a:pt x="57" y="0"/>
                  </a:lnTo>
                  <a:lnTo>
                    <a:pt x="2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3" name="Freeform 713"/>
            <p:cNvSpPr>
              <a:spLocks/>
            </p:cNvSpPr>
            <p:nvPr/>
          </p:nvSpPr>
          <p:spPr bwMode="auto">
            <a:xfrm>
              <a:off x="3692" y="3024"/>
              <a:ext cx="57" cy="85"/>
            </a:xfrm>
            <a:custGeom>
              <a:avLst/>
              <a:gdLst>
                <a:gd name="T0" fmla="*/ 0 w 57"/>
                <a:gd name="T1" fmla="*/ 0 h 85"/>
                <a:gd name="T2" fmla="*/ 28 w 57"/>
                <a:gd name="T3" fmla="*/ 85 h 85"/>
                <a:gd name="T4" fmla="*/ 57 w 57"/>
                <a:gd name="T5" fmla="*/ 57 h 85"/>
                <a:gd name="T6" fmla="*/ 28 w 57"/>
                <a:gd name="T7" fmla="*/ 0 h 85"/>
                <a:gd name="T8" fmla="*/ 0 w 57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85">
                  <a:moveTo>
                    <a:pt x="0" y="0"/>
                  </a:moveTo>
                  <a:lnTo>
                    <a:pt x="28" y="85"/>
                  </a:lnTo>
                  <a:lnTo>
                    <a:pt x="57" y="57"/>
                  </a:lnTo>
                  <a:lnTo>
                    <a:pt x="28" y="0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4" name="Freeform 714"/>
            <p:cNvSpPr>
              <a:spLocks/>
            </p:cNvSpPr>
            <p:nvPr/>
          </p:nvSpPr>
          <p:spPr bwMode="auto">
            <a:xfrm>
              <a:off x="3862" y="2882"/>
              <a:ext cx="85" cy="284"/>
            </a:xfrm>
            <a:custGeom>
              <a:avLst/>
              <a:gdLst>
                <a:gd name="T0" fmla="*/ 28 w 85"/>
                <a:gd name="T1" fmla="*/ 0 h 284"/>
                <a:gd name="T2" fmla="*/ 28 w 85"/>
                <a:gd name="T3" fmla="*/ 29 h 284"/>
                <a:gd name="T4" fmla="*/ 0 w 85"/>
                <a:gd name="T5" fmla="*/ 85 h 284"/>
                <a:gd name="T6" fmla="*/ 0 w 85"/>
                <a:gd name="T7" fmla="*/ 199 h 284"/>
                <a:gd name="T8" fmla="*/ 28 w 85"/>
                <a:gd name="T9" fmla="*/ 199 h 284"/>
                <a:gd name="T10" fmla="*/ 0 w 85"/>
                <a:gd name="T11" fmla="*/ 284 h 284"/>
                <a:gd name="T12" fmla="*/ 28 w 85"/>
                <a:gd name="T13" fmla="*/ 255 h 284"/>
                <a:gd name="T14" fmla="*/ 28 w 85"/>
                <a:gd name="T15" fmla="*/ 227 h 284"/>
                <a:gd name="T16" fmla="*/ 57 w 85"/>
                <a:gd name="T17" fmla="*/ 227 h 284"/>
                <a:gd name="T18" fmla="*/ 57 w 85"/>
                <a:gd name="T19" fmla="*/ 170 h 284"/>
                <a:gd name="T20" fmla="*/ 57 w 85"/>
                <a:gd name="T21" fmla="*/ 142 h 284"/>
                <a:gd name="T22" fmla="*/ 85 w 85"/>
                <a:gd name="T23" fmla="*/ 114 h 284"/>
                <a:gd name="T24" fmla="*/ 85 w 85"/>
                <a:gd name="T25" fmla="*/ 29 h 284"/>
                <a:gd name="T26" fmla="*/ 28 w 85"/>
                <a:gd name="T27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5" h="284">
                  <a:moveTo>
                    <a:pt x="28" y="0"/>
                  </a:moveTo>
                  <a:lnTo>
                    <a:pt x="28" y="29"/>
                  </a:lnTo>
                  <a:lnTo>
                    <a:pt x="0" y="85"/>
                  </a:lnTo>
                  <a:lnTo>
                    <a:pt x="0" y="199"/>
                  </a:lnTo>
                  <a:lnTo>
                    <a:pt x="28" y="199"/>
                  </a:lnTo>
                  <a:lnTo>
                    <a:pt x="0" y="284"/>
                  </a:lnTo>
                  <a:lnTo>
                    <a:pt x="28" y="255"/>
                  </a:lnTo>
                  <a:lnTo>
                    <a:pt x="28" y="227"/>
                  </a:lnTo>
                  <a:lnTo>
                    <a:pt x="57" y="227"/>
                  </a:lnTo>
                  <a:lnTo>
                    <a:pt x="57" y="170"/>
                  </a:lnTo>
                  <a:lnTo>
                    <a:pt x="57" y="142"/>
                  </a:lnTo>
                  <a:lnTo>
                    <a:pt x="85" y="114"/>
                  </a:lnTo>
                  <a:lnTo>
                    <a:pt x="85" y="29"/>
                  </a:lnTo>
                  <a:lnTo>
                    <a:pt x="2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5" name="Freeform 715"/>
            <p:cNvSpPr>
              <a:spLocks/>
            </p:cNvSpPr>
            <p:nvPr/>
          </p:nvSpPr>
          <p:spPr bwMode="auto">
            <a:xfrm>
              <a:off x="3947" y="2854"/>
              <a:ext cx="28" cy="57"/>
            </a:xfrm>
            <a:custGeom>
              <a:avLst/>
              <a:gdLst>
                <a:gd name="T0" fmla="*/ 0 w 28"/>
                <a:gd name="T1" fmla="*/ 0 h 57"/>
                <a:gd name="T2" fmla="*/ 28 w 28"/>
                <a:gd name="T3" fmla="*/ 28 h 57"/>
                <a:gd name="T4" fmla="*/ 0 w 28"/>
                <a:gd name="T5" fmla="*/ 57 h 57"/>
                <a:gd name="T6" fmla="*/ 0 w 28"/>
                <a:gd name="T7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57">
                  <a:moveTo>
                    <a:pt x="0" y="0"/>
                  </a:moveTo>
                  <a:lnTo>
                    <a:pt x="28" y="28"/>
                  </a:lnTo>
                  <a:lnTo>
                    <a:pt x="0" y="57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6" name="Freeform 716"/>
            <p:cNvSpPr>
              <a:spLocks/>
            </p:cNvSpPr>
            <p:nvPr/>
          </p:nvSpPr>
          <p:spPr bwMode="auto">
            <a:xfrm>
              <a:off x="4712" y="4158"/>
              <a:ext cx="85" cy="85"/>
            </a:xfrm>
            <a:custGeom>
              <a:avLst/>
              <a:gdLst>
                <a:gd name="T0" fmla="*/ 0 w 85"/>
                <a:gd name="T1" fmla="*/ 28 h 85"/>
                <a:gd name="T2" fmla="*/ 85 w 85"/>
                <a:gd name="T3" fmla="*/ 85 h 85"/>
                <a:gd name="T4" fmla="*/ 85 w 85"/>
                <a:gd name="T5" fmla="*/ 57 h 85"/>
                <a:gd name="T6" fmla="*/ 29 w 85"/>
                <a:gd name="T7" fmla="*/ 0 h 85"/>
                <a:gd name="T8" fmla="*/ 0 w 85"/>
                <a:gd name="T9" fmla="*/ 28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85">
                  <a:moveTo>
                    <a:pt x="0" y="28"/>
                  </a:moveTo>
                  <a:lnTo>
                    <a:pt x="85" y="85"/>
                  </a:lnTo>
                  <a:lnTo>
                    <a:pt x="85" y="57"/>
                  </a:lnTo>
                  <a:lnTo>
                    <a:pt x="29" y="0"/>
                  </a:lnTo>
                  <a:lnTo>
                    <a:pt x="0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7" name="Freeform 717"/>
            <p:cNvSpPr>
              <a:spLocks/>
            </p:cNvSpPr>
            <p:nvPr/>
          </p:nvSpPr>
          <p:spPr bwMode="auto">
            <a:xfrm>
              <a:off x="4684" y="4441"/>
              <a:ext cx="170" cy="114"/>
            </a:xfrm>
            <a:custGeom>
              <a:avLst/>
              <a:gdLst>
                <a:gd name="T0" fmla="*/ 57 w 170"/>
                <a:gd name="T1" fmla="*/ 0 h 114"/>
                <a:gd name="T2" fmla="*/ 0 w 170"/>
                <a:gd name="T3" fmla="*/ 29 h 114"/>
                <a:gd name="T4" fmla="*/ 0 w 170"/>
                <a:gd name="T5" fmla="*/ 86 h 114"/>
                <a:gd name="T6" fmla="*/ 28 w 170"/>
                <a:gd name="T7" fmla="*/ 114 h 114"/>
                <a:gd name="T8" fmla="*/ 113 w 170"/>
                <a:gd name="T9" fmla="*/ 114 h 114"/>
                <a:gd name="T10" fmla="*/ 170 w 170"/>
                <a:gd name="T11" fmla="*/ 86 h 114"/>
                <a:gd name="T12" fmla="*/ 170 w 170"/>
                <a:gd name="T13" fmla="*/ 29 h 114"/>
                <a:gd name="T14" fmla="*/ 113 w 170"/>
                <a:gd name="T15" fmla="*/ 0 h 114"/>
                <a:gd name="T16" fmla="*/ 57 w 170"/>
                <a:gd name="T17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114">
                  <a:moveTo>
                    <a:pt x="57" y="0"/>
                  </a:moveTo>
                  <a:lnTo>
                    <a:pt x="0" y="29"/>
                  </a:lnTo>
                  <a:lnTo>
                    <a:pt x="0" y="86"/>
                  </a:lnTo>
                  <a:lnTo>
                    <a:pt x="28" y="114"/>
                  </a:lnTo>
                  <a:lnTo>
                    <a:pt x="113" y="114"/>
                  </a:lnTo>
                  <a:lnTo>
                    <a:pt x="170" y="86"/>
                  </a:lnTo>
                  <a:lnTo>
                    <a:pt x="170" y="29"/>
                  </a:lnTo>
                  <a:lnTo>
                    <a:pt x="113" y="0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8" name="Freeform 718"/>
            <p:cNvSpPr>
              <a:spLocks/>
            </p:cNvSpPr>
            <p:nvPr/>
          </p:nvSpPr>
          <p:spPr bwMode="auto">
            <a:xfrm>
              <a:off x="2926" y="4640"/>
              <a:ext cx="794" cy="907"/>
            </a:xfrm>
            <a:custGeom>
              <a:avLst/>
              <a:gdLst>
                <a:gd name="T0" fmla="*/ 794 w 794"/>
                <a:gd name="T1" fmla="*/ 113 h 907"/>
                <a:gd name="T2" fmla="*/ 709 w 794"/>
                <a:gd name="T3" fmla="*/ 198 h 907"/>
                <a:gd name="T4" fmla="*/ 652 w 794"/>
                <a:gd name="T5" fmla="*/ 340 h 907"/>
                <a:gd name="T6" fmla="*/ 624 w 794"/>
                <a:gd name="T7" fmla="*/ 397 h 907"/>
                <a:gd name="T8" fmla="*/ 539 w 794"/>
                <a:gd name="T9" fmla="*/ 510 h 907"/>
                <a:gd name="T10" fmla="*/ 539 w 794"/>
                <a:gd name="T11" fmla="*/ 595 h 907"/>
                <a:gd name="T12" fmla="*/ 539 w 794"/>
                <a:gd name="T13" fmla="*/ 709 h 907"/>
                <a:gd name="T14" fmla="*/ 511 w 794"/>
                <a:gd name="T15" fmla="*/ 850 h 907"/>
                <a:gd name="T16" fmla="*/ 454 w 794"/>
                <a:gd name="T17" fmla="*/ 822 h 907"/>
                <a:gd name="T18" fmla="*/ 397 w 794"/>
                <a:gd name="T19" fmla="*/ 850 h 907"/>
                <a:gd name="T20" fmla="*/ 312 w 794"/>
                <a:gd name="T21" fmla="*/ 907 h 907"/>
                <a:gd name="T22" fmla="*/ 284 w 794"/>
                <a:gd name="T23" fmla="*/ 907 h 907"/>
                <a:gd name="T24" fmla="*/ 227 w 794"/>
                <a:gd name="T25" fmla="*/ 850 h 907"/>
                <a:gd name="T26" fmla="*/ 170 w 794"/>
                <a:gd name="T27" fmla="*/ 822 h 907"/>
                <a:gd name="T28" fmla="*/ 170 w 794"/>
                <a:gd name="T29" fmla="*/ 737 h 907"/>
                <a:gd name="T30" fmla="*/ 227 w 794"/>
                <a:gd name="T31" fmla="*/ 680 h 907"/>
                <a:gd name="T32" fmla="*/ 199 w 794"/>
                <a:gd name="T33" fmla="*/ 624 h 907"/>
                <a:gd name="T34" fmla="*/ 142 w 794"/>
                <a:gd name="T35" fmla="*/ 595 h 907"/>
                <a:gd name="T36" fmla="*/ 57 w 794"/>
                <a:gd name="T37" fmla="*/ 652 h 907"/>
                <a:gd name="T38" fmla="*/ 0 w 794"/>
                <a:gd name="T39" fmla="*/ 595 h 907"/>
                <a:gd name="T40" fmla="*/ 114 w 794"/>
                <a:gd name="T41" fmla="*/ 510 h 907"/>
                <a:gd name="T42" fmla="*/ 170 w 794"/>
                <a:gd name="T43" fmla="*/ 539 h 907"/>
                <a:gd name="T44" fmla="*/ 170 w 794"/>
                <a:gd name="T45" fmla="*/ 454 h 907"/>
                <a:gd name="T46" fmla="*/ 142 w 794"/>
                <a:gd name="T47" fmla="*/ 425 h 907"/>
                <a:gd name="T48" fmla="*/ 256 w 794"/>
                <a:gd name="T49" fmla="*/ 482 h 907"/>
                <a:gd name="T50" fmla="*/ 227 w 794"/>
                <a:gd name="T51" fmla="*/ 539 h 907"/>
                <a:gd name="T52" fmla="*/ 312 w 794"/>
                <a:gd name="T53" fmla="*/ 510 h 907"/>
                <a:gd name="T54" fmla="*/ 426 w 794"/>
                <a:gd name="T55" fmla="*/ 510 h 907"/>
                <a:gd name="T56" fmla="*/ 454 w 794"/>
                <a:gd name="T57" fmla="*/ 454 h 907"/>
                <a:gd name="T58" fmla="*/ 482 w 794"/>
                <a:gd name="T59" fmla="*/ 397 h 907"/>
                <a:gd name="T60" fmla="*/ 511 w 794"/>
                <a:gd name="T61" fmla="*/ 368 h 907"/>
                <a:gd name="T62" fmla="*/ 624 w 794"/>
                <a:gd name="T63" fmla="*/ 340 h 907"/>
                <a:gd name="T64" fmla="*/ 652 w 794"/>
                <a:gd name="T65" fmla="*/ 198 h 907"/>
                <a:gd name="T66" fmla="*/ 709 w 794"/>
                <a:gd name="T67" fmla="*/ 85 h 907"/>
                <a:gd name="T68" fmla="*/ 766 w 794"/>
                <a:gd name="T69" fmla="*/ 28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94" h="907">
                  <a:moveTo>
                    <a:pt x="794" y="0"/>
                  </a:moveTo>
                  <a:lnTo>
                    <a:pt x="794" y="113"/>
                  </a:lnTo>
                  <a:lnTo>
                    <a:pt x="766" y="170"/>
                  </a:lnTo>
                  <a:lnTo>
                    <a:pt x="709" y="198"/>
                  </a:lnTo>
                  <a:lnTo>
                    <a:pt x="709" y="255"/>
                  </a:lnTo>
                  <a:lnTo>
                    <a:pt x="652" y="340"/>
                  </a:lnTo>
                  <a:lnTo>
                    <a:pt x="624" y="368"/>
                  </a:lnTo>
                  <a:lnTo>
                    <a:pt x="624" y="397"/>
                  </a:lnTo>
                  <a:lnTo>
                    <a:pt x="539" y="482"/>
                  </a:lnTo>
                  <a:lnTo>
                    <a:pt x="539" y="510"/>
                  </a:lnTo>
                  <a:lnTo>
                    <a:pt x="567" y="539"/>
                  </a:lnTo>
                  <a:lnTo>
                    <a:pt x="539" y="595"/>
                  </a:lnTo>
                  <a:lnTo>
                    <a:pt x="567" y="652"/>
                  </a:lnTo>
                  <a:lnTo>
                    <a:pt x="539" y="709"/>
                  </a:lnTo>
                  <a:lnTo>
                    <a:pt x="567" y="765"/>
                  </a:lnTo>
                  <a:lnTo>
                    <a:pt x="511" y="850"/>
                  </a:lnTo>
                  <a:lnTo>
                    <a:pt x="454" y="850"/>
                  </a:lnTo>
                  <a:lnTo>
                    <a:pt x="454" y="822"/>
                  </a:lnTo>
                  <a:lnTo>
                    <a:pt x="397" y="822"/>
                  </a:lnTo>
                  <a:lnTo>
                    <a:pt x="397" y="850"/>
                  </a:lnTo>
                  <a:lnTo>
                    <a:pt x="341" y="907"/>
                  </a:lnTo>
                  <a:lnTo>
                    <a:pt x="312" y="907"/>
                  </a:lnTo>
                  <a:lnTo>
                    <a:pt x="284" y="879"/>
                  </a:lnTo>
                  <a:lnTo>
                    <a:pt x="284" y="907"/>
                  </a:lnTo>
                  <a:lnTo>
                    <a:pt x="227" y="907"/>
                  </a:lnTo>
                  <a:lnTo>
                    <a:pt x="227" y="850"/>
                  </a:lnTo>
                  <a:lnTo>
                    <a:pt x="227" y="822"/>
                  </a:lnTo>
                  <a:lnTo>
                    <a:pt x="170" y="822"/>
                  </a:lnTo>
                  <a:lnTo>
                    <a:pt x="142" y="794"/>
                  </a:lnTo>
                  <a:lnTo>
                    <a:pt x="170" y="737"/>
                  </a:lnTo>
                  <a:lnTo>
                    <a:pt x="199" y="737"/>
                  </a:lnTo>
                  <a:lnTo>
                    <a:pt x="227" y="680"/>
                  </a:lnTo>
                  <a:lnTo>
                    <a:pt x="227" y="652"/>
                  </a:lnTo>
                  <a:lnTo>
                    <a:pt x="199" y="624"/>
                  </a:lnTo>
                  <a:lnTo>
                    <a:pt x="170" y="567"/>
                  </a:lnTo>
                  <a:lnTo>
                    <a:pt x="142" y="595"/>
                  </a:lnTo>
                  <a:lnTo>
                    <a:pt x="114" y="567"/>
                  </a:lnTo>
                  <a:lnTo>
                    <a:pt x="57" y="652"/>
                  </a:lnTo>
                  <a:lnTo>
                    <a:pt x="29" y="595"/>
                  </a:lnTo>
                  <a:lnTo>
                    <a:pt x="0" y="595"/>
                  </a:lnTo>
                  <a:lnTo>
                    <a:pt x="29" y="510"/>
                  </a:lnTo>
                  <a:lnTo>
                    <a:pt x="114" y="510"/>
                  </a:lnTo>
                  <a:lnTo>
                    <a:pt x="142" y="539"/>
                  </a:lnTo>
                  <a:lnTo>
                    <a:pt x="170" y="539"/>
                  </a:lnTo>
                  <a:lnTo>
                    <a:pt x="142" y="482"/>
                  </a:lnTo>
                  <a:lnTo>
                    <a:pt x="170" y="454"/>
                  </a:lnTo>
                  <a:lnTo>
                    <a:pt x="142" y="454"/>
                  </a:lnTo>
                  <a:lnTo>
                    <a:pt x="142" y="425"/>
                  </a:lnTo>
                  <a:lnTo>
                    <a:pt x="199" y="425"/>
                  </a:lnTo>
                  <a:lnTo>
                    <a:pt x="256" y="482"/>
                  </a:lnTo>
                  <a:lnTo>
                    <a:pt x="199" y="539"/>
                  </a:lnTo>
                  <a:lnTo>
                    <a:pt x="227" y="539"/>
                  </a:lnTo>
                  <a:lnTo>
                    <a:pt x="256" y="510"/>
                  </a:lnTo>
                  <a:lnTo>
                    <a:pt x="312" y="510"/>
                  </a:lnTo>
                  <a:lnTo>
                    <a:pt x="397" y="482"/>
                  </a:lnTo>
                  <a:lnTo>
                    <a:pt x="426" y="510"/>
                  </a:lnTo>
                  <a:lnTo>
                    <a:pt x="454" y="482"/>
                  </a:lnTo>
                  <a:lnTo>
                    <a:pt x="454" y="454"/>
                  </a:lnTo>
                  <a:lnTo>
                    <a:pt x="454" y="425"/>
                  </a:lnTo>
                  <a:lnTo>
                    <a:pt x="482" y="397"/>
                  </a:lnTo>
                  <a:lnTo>
                    <a:pt x="482" y="368"/>
                  </a:lnTo>
                  <a:lnTo>
                    <a:pt x="511" y="368"/>
                  </a:lnTo>
                  <a:lnTo>
                    <a:pt x="567" y="283"/>
                  </a:lnTo>
                  <a:lnTo>
                    <a:pt x="624" y="340"/>
                  </a:lnTo>
                  <a:lnTo>
                    <a:pt x="652" y="227"/>
                  </a:lnTo>
                  <a:lnTo>
                    <a:pt x="652" y="198"/>
                  </a:lnTo>
                  <a:lnTo>
                    <a:pt x="624" y="170"/>
                  </a:lnTo>
                  <a:lnTo>
                    <a:pt x="709" y="85"/>
                  </a:lnTo>
                  <a:lnTo>
                    <a:pt x="709" y="0"/>
                  </a:lnTo>
                  <a:lnTo>
                    <a:pt x="766" y="28"/>
                  </a:lnTo>
                  <a:lnTo>
                    <a:pt x="794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9" name="Freeform 719"/>
            <p:cNvSpPr>
              <a:spLocks/>
            </p:cNvSpPr>
            <p:nvPr/>
          </p:nvSpPr>
          <p:spPr bwMode="auto">
            <a:xfrm>
              <a:off x="2955" y="5519"/>
              <a:ext cx="85" cy="85"/>
            </a:xfrm>
            <a:custGeom>
              <a:avLst/>
              <a:gdLst>
                <a:gd name="T0" fmla="*/ 28 w 85"/>
                <a:gd name="T1" fmla="*/ 0 h 85"/>
                <a:gd name="T2" fmla="*/ 0 w 85"/>
                <a:gd name="T3" fmla="*/ 28 h 85"/>
                <a:gd name="T4" fmla="*/ 0 w 85"/>
                <a:gd name="T5" fmla="*/ 85 h 85"/>
                <a:gd name="T6" fmla="*/ 28 w 85"/>
                <a:gd name="T7" fmla="*/ 85 h 85"/>
                <a:gd name="T8" fmla="*/ 85 w 85"/>
                <a:gd name="T9" fmla="*/ 56 h 85"/>
                <a:gd name="T10" fmla="*/ 56 w 85"/>
                <a:gd name="T11" fmla="*/ 0 h 85"/>
                <a:gd name="T12" fmla="*/ 28 w 85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5" h="85">
                  <a:moveTo>
                    <a:pt x="28" y="0"/>
                  </a:moveTo>
                  <a:lnTo>
                    <a:pt x="0" y="28"/>
                  </a:lnTo>
                  <a:lnTo>
                    <a:pt x="0" y="85"/>
                  </a:lnTo>
                  <a:lnTo>
                    <a:pt x="28" y="85"/>
                  </a:lnTo>
                  <a:lnTo>
                    <a:pt x="85" y="56"/>
                  </a:lnTo>
                  <a:lnTo>
                    <a:pt x="56" y="0"/>
                  </a:lnTo>
                  <a:lnTo>
                    <a:pt x="2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0" name="Freeform 720"/>
            <p:cNvSpPr>
              <a:spLocks/>
            </p:cNvSpPr>
            <p:nvPr/>
          </p:nvSpPr>
          <p:spPr bwMode="auto">
            <a:xfrm>
              <a:off x="2501" y="5887"/>
              <a:ext cx="57" cy="57"/>
            </a:xfrm>
            <a:custGeom>
              <a:avLst/>
              <a:gdLst>
                <a:gd name="T0" fmla="*/ 57 w 57"/>
                <a:gd name="T1" fmla="*/ 0 h 57"/>
                <a:gd name="T2" fmla="*/ 0 w 57"/>
                <a:gd name="T3" fmla="*/ 0 h 57"/>
                <a:gd name="T4" fmla="*/ 28 w 57"/>
                <a:gd name="T5" fmla="*/ 29 h 57"/>
                <a:gd name="T6" fmla="*/ 57 w 57"/>
                <a:gd name="T7" fmla="*/ 57 h 57"/>
                <a:gd name="T8" fmla="*/ 57 w 57"/>
                <a:gd name="T9" fmla="*/ 29 h 57"/>
                <a:gd name="T10" fmla="*/ 57 w 57"/>
                <a:gd name="T11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57">
                  <a:moveTo>
                    <a:pt x="57" y="0"/>
                  </a:moveTo>
                  <a:lnTo>
                    <a:pt x="0" y="0"/>
                  </a:lnTo>
                  <a:lnTo>
                    <a:pt x="28" y="29"/>
                  </a:lnTo>
                  <a:lnTo>
                    <a:pt x="57" y="57"/>
                  </a:lnTo>
                  <a:lnTo>
                    <a:pt x="57" y="29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1" name="Freeform 721"/>
            <p:cNvSpPr>
              <a:spLocks/>
            </p:cNvSpPr>
            <p:nvPr/>
          </p:nvSpPr>
          <p:spPr bwMode="auto">
            <a:xfrm>
              <a:off x="2558" y="5802"/>
              <a:ext cx="57" cy="85"/>
            </a:xfrm>
            <a:custGeom>
              <a:avLst/>
              <a:gdLst>
                <a:gd name="T0" fmla="*/ 28 w 57"/>
                <a:gd name="T1" fmla="*/ 0 h 85"/>
                <a:gd name="T2" fmla="*/ 0 w 57"/>
                <a:gd name="T3" fmla="*/ 29 h 85"/>
                <a:gd name="T4" fmla="*/ 0 w 57"/>
                <a:gd name="T5" fmla="*/ 85 h 85"/>
                <a:gd name="T6" fmla="*/ 57 w 57"/>
                <a:gd name="T7" fmla="*/ 29 h 85"/>
                <a:gd name="T8" fmla="*/ 28 w 57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85">
                  <a:moveTo>
                    <a:pt x="28" y="0"/>
                  </a:moveTo>
                  <a:lnTo>
                    <a:pt x="0" y="29"/>
                  </a:lnTo>
                  <a:lnTo>
                    <a:pt x="0" y="85"/>
                  </a:lnTo>
                  <a:lnTo>
                    <a:pt x="57" y="29"/>
                  </a:lnTo>
                  <a:lnTo>
                    <a:pt x="2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2" name="Freeform 722"/>
            <p:cNvSpPr>
              <a:spLocks/>
            </p:cNvSpPr>
            <p:nvPr/>
          </p:nvSpPr>
          <p:spPr bwMode="auto">
            <a:xfrm>
              <a:off x="2700" y="5774"/>
              <a:ext cx="141" cy="113"/>
            </a:xfrm>
            <a:custGeom>
              <a:avLst/>
              <a:gdLst>
                <a:gd name="T0" fmla="*/ 85 w 141"/>
                <a:gd name="T1" fmla="*/ 28 h 113"/>
                <a:gd name="T2" fmla="*/ 56 w 141"/>
                <a:gd name="T3" fmla="*/ 0 h 113"/>
                <a:gd name="T4" fmla="*/ 0 w 141"/>
                <a:gd name="T5" fmla="*/ 28 h 113"/>
                <a:gd name="T6" fmla="*/ 56 w 141"/>
                <a:gd name="T7" fmla="*/ 113 h 113"/>
                <a:gd name="T8" fmla="*/ 113 w 141"/>
                <a:gd name="T9" fmla="*/ 85 h 113"/>
                <a:gd name="T10" fmla="*/ 141 w 141"/>
                <a:gd name="T11" fmla="*/ 57 h 113"/>
                <a:gd name="T12" fmla="*/ 113 w 141"/>
                <a:gd name="T13" fmla="*/ 28 h 113"/>
                <a:gd name="T14" fmla="*/ 85 w 141"/>
                <a:gd name="T15" fmla="*/ 28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1" h="113">
                  <a:moveTo>
                    <a:pt x="85" y="28"/>
                  </a:moveTo>
                  <a:lnTo>
                    <a:pt x="56" y="0"/>
                  </a:lnTo>
                  <a:lnTo>
                    <a:pt x="0" y="28"/>
                  </a:lnTo>
                  <a:lnTo>
                    <a:pt x="56" y="113"/>
                  </a:lnTo>
                  <a:lnTo>
                    <a:pt x="113" y="85"/>
                  </a:lnTo>
                  <a:lnTo>
                    <a:pt x="141" y="57"/>
                  </a:lnTo>
                  <a:lnTo>
                    <a:pt x="113" y="28"/>
                  </a:lnTo>
                  <a:lnTo>
                    <a:pt x="85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3" name="Freeform 723"/>
            <p:cNvSpPr>
              <a:spLocks/>
            </p:cNvSpPr>
            <p:nvPr/>
          </p:nvSpPr>
          <p:spPr bwMode="auto">
            <a:xfrm>
              <a:off x="2700" y="5405"/>
              <a:ext cx="56" cy="57"/>
            </a:xfrm>
            <a:custGeom>
              <a:avLst/>
              <a:gdLst>
                <a:gd name="T0" fmla="*/ 56 w 56"/>
                <a:gd name="T1" fmla="*/ 0 h 57"/>
                <a:gd name="T2" fmla="*/ 0 w 56"/>
                <a:gd name="T3" fmla="*/ 29 h 57"/>
                <a:gd name="T4" fmla="*/ 56 w 56"/>
                <a:gd name="T5" fmla="*/ 57 h 57"/>
                <a:gd name="T6" fmla="*/ 56 w 56"/>
                <a:gd name="T7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6" h="57">
                  <a:moveTo>
                    <a:pt x="56" y="0"/>
                  </a:moveTo>
                  <a:lnTo>
                    <a:pt x="0" y="29"/>
                  </a:lnTo>
                  <a:lnTo>
                    <a:pt x="56" y="57"/>
                  </a:lnTo>
                  <a:lnTo>
                    <a:pt x="56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4" name="Freeform 724"/>
            <p:cNvSpPr>
              <a:spLocks/>
            </p:cNvSpPr>
            <p:nvPr/>
          </p:nvSpPr>
          <p:spPr bwMode="auto">
            <a:xfrm>
              <a:off x="2586" y="5462"/>
              <a:ext cx="170" cy="113"/>
            </a:xfrm>
            <a:custGeom>
              <a:avLst/>
              <a:gdLst>
                <a:gd name="T0" fmla="*/ 85 w 170"/>
                <a:gd name="T1" fmla="*/ 0 h 113"/>
                <a:gd name="T2" fmla="*/ 142 w 170"/>
                <a:gd name="T3" fmla="*/ 28 h 113"/>
                <a:gd name="T4" fmla="*/ 114 w 170"/>
                <a:gd name="T5" fmla="*/ 57 h 113"/>
                <a:gd name="T6" fmla="*/ 170 w 170"/>
                <a:gd name="T7" fmla="*/ 57 h 113"/>
                <a:gd name="T8" fmla="*/ 170 w 170"/>
                <a:gd name="T9" fmla="*/ 85 h 113"/>
                <a:gd name="T10" fmla="*/ 114 w 170"/>
                <a:gd name="T11" fmla="*/ 113 h 113"/>
                <a:gd name="T12" fmla="*/ 114 w 170"/>
                <a:gd name="T13" fmla="*/ 85 h 113"/>
                <a:gd name="T14" fmla="*/ 0 w 170"/>
                <a:gd name="T15" fmla="*/ 85 h 113"/>
                <a:gd name="T16" fmla="*/ 0 w 170"/>
                <a:gd name="T17" fmla="*/ 57 h 113"/>
                <a:gd name="T18" fmla="*/ 57 w 170"/>
                <a:gd name="T19" fmla="*/ 57 h 113"/>
                <a:gd name="T20" fmla="*/ 57 w 170"/>
                <a:gd name="T21" fmla="*/ 28 h 113"/>
                <a:gd name="T22" fmla="*/ 29 w 170"/>
                <a:gd name="T23" fmla="*/ 28 h 113"/>
                <a:gd name="T24" fmla="*/ 85 w 170"/>
                <a:gd name="T25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70" h="113">
                  <a:moveTo>
                    <a:pt x="85" y="0"/>
                  </a:moveTo>
                  <a:lnTo>
                    <a:pt x="142" y="28"/>
                  </a:lnTo>
                  <a:lnTo>
                    <a:pt x="114" y="57"/>
                  </a:lnTo>
                  <a:lnTo>
                    <a:pt x="170" y="57"/>
                  </a:lnTo>
                  <a:lnTo>
                    <a:pt x="170" y="85"/>
                  </a:lnTo>
                  <a:lnTo>
                    <a:pt x="114" y="113"/>
                  </a:lnTo>
                  <a:lnTo>
                    <a:pt x="114" y="85"/>
                  </a:lnTo>
                  <a:lnTo>
                    <a:pt x="0" y="85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28"/>
                  </a:lnTo>
                  <a:lnTo>
                    <a:pt x="29" y="28"/>
                  </a:lnTo>
                  <a:lnTo>
                    <a:pt x="8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5" name="Freeform 725"/>
            <p:cNvSpPr>
              <a:spLocks/>
            </p:cNvSpPr>
            <p:nvPr/>
          </p:nvSpPr>
          <p:spPr bwMode="auto">
            <a:xfrm>
              <a:off x="1764" y="5207"/>
              <a:ext cx="794" cy="567"/>
            </a:xfrm>
            <a:custGeom>
              <a:avLst/>
              <a:gdLst>
                <a:gd name="T0" fmla="*/ 482 w 794"/>
                <a:gd name="T1" fmla="*/ 539 h 567"/>
                <a:gd name="T2" fmla="*/ 397 w 794"/>
                <a:gd name="T3" fmla="*/ 539 h 567"/>
                <a:gd name="T4" fmla="*/ 340 w 794"/>
                <a:gd name="T5" fmla="*/ 510 h 567"/>
                <a:gd name="T6" fmla="*/ 255 w 794"/>
                <a:gd name="T7" fmla="*/ 482 h 567"/>
                <a:gd name="T8" fmla="*/ 170 w 794"/>
                <a:gd name="T9" fmla="*/ 425 h 567"/>
                <a:gd name="T10" fmla="*/ 170 w 794"/>
                <a:gd name="T11" fmla="*/ 510 h 567"/>
                <a:gd name="T12" fmla="*/ 57 w 794"/>
                <a:gd name="T13" fmla="*/ 482 h 567"/>
                <a:gd name="T14" fmla="*/ 0 w 794"/>
                <a:gd name="T15" fmla="*/ 425 h 567"/>
                <a:gd name="T16" fmla="*/ 0 w 794"/>
                <a:gd name="T17" fmla="*/ 397 h 567"/>
                <a:gd name="T18" fmla="*/ 28 w 794"/>
                <a:gd name="T19" fmla="*/ 397 h 567"/>
                <a:gd name="T20" fmla="*/ 57 w 794"/>
                <a:gd name="T21" fmla="*/ 397 h 567"/>
                <a:gd name="T22" fmla="*/ 28 w 794"/>
                <a:gd name="T23" fmla="*/ 368 h 567"/>
                <a:gd name="T24" fmla="*/ 57 w 794"/>
                <a:gd name="T25" fmla="*/ 312 h 567"/>
                <a:gd name="T26" fmla="*/ 113 w 794"/>
                <a:gd name="T27" fmla="*/ 368 h 567"/>
                <a:gd name="T28" fmla="*/ 113 w 794"/>
                <a:gd name="T29" fmla="*/ 283 h 567"/>
                <a:gd name="T30" fmla="*/ 142 w 794"/>
                <a:gd name="T31" fmla="*/ 312 h 567"/>
                <a:gd name="T32" fmla="*/ 170 w 794"/>
                <a:gd name="T33" fmla="*/ 312 h 567"/>
                <a:gd name="T34" fmla="*/ 170 w 794"/>
                <a:gd name="T35" fmla="*/ 283 h 567"/>
                <a:gd name="T36" fmla="*/ 198 w 794"/>
                <a:gd name="T37" fmla="*/ 283 h 567"/>
                <a:gd name="T38" fmla="*/ 198 w 794"/>
                <a:gd name="T39" fmla="*/ 340 h 567"/>
                <a:gd name="T40" fmla="*/ 227 w 794"/>
                <a:gd name="T41" fmla="*/ 368 h 567"/>
                <a:gd name="T42" fmla="*/ 227 w 794"/>
                <a:gd name="T43" fmla="*/ 312 h 567"/>
                <a:gd name="T44" fmla="*/ 255 w 794"/>
                <a:gd name="T45" fmla="*/ 255 h 567"/>
                <a:gd name="T46" fmla="*/ 227 w 794"/>
                <a:gd name="T47" fmla="*/ 198 h 567"/>
                <a:gd name="T48" fmla="*/ 255 w 794"/>
                <a:gd name="T49" fmla="*/ 198 h 567"/>
                <a:gd name="T50" fmla="*/ 227 w 794"/>
                <a:gd name="T51" fmla="*/ 142 h 567"/>
                <a:gd name="T52" fmla="*/ 255 w 794"/>
                <a:gd name="T53" fmla="*/ 142 h 567"/>
                <a:gd name="T54" fmla="*/ 255 w 794"/>
                <a:gd name="T55" fmla="*/ 113 h 567"/>
                <a:gd name="T56" fmla="*/ 284 w 794"/>
                <a:gd name="T57" fmla="*/ 57 h 567"/>
                <a:gd name="T58" fmla="*/ 312 w 794"/>
                <a:gd name="T59" fmla="*/ 57 h 567"/>
                <a:gd name="T60" fmla="*/ 312 w 794"/>
                <a:gd name="T61" fmla="*/ 28 h 567"/>
                <a:gd name="T62" fmla="*/ 284 w 794"/>
                <a:gd name="T63" fmla="*/ 28 h 567"/>
                <a:gd name="T64" fmla="*/ 284 w 794"/>
                <a:gd name="T65" fmla="*/ 0 h 567"/>
                <a:gd name="T66" fmla="*/ 340 w 794"/>
                <a:gd name="T67" fmla="*/ 0 h 567"/>
                <a:gd name="T68" fmla="*/ 425 w 794"/>
                <a:gd name="T69" fmla="*/ 85 h 567"/>
                <a:gd name="T70" fmla="*/ 425 w 794"/>
                <a:gd name="T71" fmla="*/ 113 h 567"/>
                <a:gd name="T72" fmla="*/ 454 w 794"/>
                <a:gd name="T73" fmla="*/ 142 h 567"/>
                <a:gd name="T74" fmla="*/ 454 w 794"/>
                <a:gd name="T75" fmla="*/ 113 h 567"/>
                <a:gd name="T76" fmla="*/ 482 w 794"/>
                <a:gd name="T77" fmla="*/ 113 h 567"/>
                <a:gd name="T78" fmla="*/ 482 w 794"/>
                <a:gd name="T79" fmla="*/ 85 h 567"/>
                <a:gd name="T80" fmla="*/ 595 w 794"/>
                <a:gd name="T81" fmla="*/ 113 h 567"/>
                <a:gd name="T82" fmla="*/ 595 w 794"/>
                <a:gd name="T83" fmla="*/ 85 h 567"/>
                <a:gd name="T84" fmla="*/ 652 w 794"/>
                <a:gd name="T85" fmla="*/ 113 h 567"/>
                <a:gd name="T86" fmla="*/ 652 w 794"/>
                <a:gd name="T87" fmla="*/ 142 h 567"/>
                <a:gd name="T88" fmla="*/ 737 w 794"/>
                <a:gd name="T89" fmla="*/ 170 h 567"/>
                <a:gd name="T90" fmla="*/ 765 w 794"/>
                <a:gd name="T91" fmla="*/ 227 h 567"/>
                <a:gd name="T92" fmla="*/ 794 w 794"/>
                <a:gd name="T93" fmla="*/ 227 h 567"/>
                <a:gd name="T94" fmla="*/ 794 w 794"/>
                <a:gd name="T95" fmla="*/ 283 h 567"/>
                <a:gd name="T96" fmla="*/ 765 w 794"/>
                <a:gd name="T97" fmla="*/ 312 h 567"/>
                <a:gd name="T98" fmla="*/ 794 w 794"/>
                <a:gd name="T99" fmla="*/ 368 h 567"/>
                <a:gd name="T100" fmla="*/ 765 w 794"/>
                <a:gd name="T101" fmla="*/ 368 h 567"/>
                <a:gd name="T102" fmla="*/ 765 w 794"/>
                <a:gd name="T103" fmla="*/ 397 h 567"/>
                <a:gd name="T104" fmla="*/ 737 w 794"/>
                <a:gd name="T105" fmla="*/ 368 h 567"/>
                <a:gd name="T106" fmla="*/ 680 w 794"/>
                <a:gd name="T107" fmla="*/ 425 h 567"/>
                <a:gd name="T108" fmla="*/ 709 w 794"/>
                <a:gd name="T109" fmla="*/ 510 h 567"/>
                <a:gd name="T110" fmla="*/ 680 w 794"/>
                <a:gd name="T111" fmla="*/ 510 h 567"/>
                <a:gd name="T112" fmla="*/ 624 w 794"/>
                <a:gd name="T113" fmla="*/ 482 h 567"/>
                <a:gd name="T114" fmla="*/ 652 w 794"/>
                <a:gd name="T115" fmla="*/ 510 h 567"/>
                <a:gd name="T116" fmla="*/ 624 w 794"/>
                <a:gd name="T117" fmla="*/ 567 h 567"/>
                <a:gd name="T118" fmla="*/ 567 w 794"/>
                <a:gd name="T119" fmla="*/ 567 h 567"/>
                <a:gd name="T120" fmla="*/ 510 w 794"/>
                <a:gd name="T121" fmla="*/ 539 h 567"/>
                <a:gd name="T122" fmla="*/ 482 w 794"/>
                <a:gd name="T123" fmla="*/ 539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94" h="567">
                  <a:moveTo>
                    <a:pt x="482" y="539"/>
                  </a:moveTo>
                  <a:lnTo>
                    <a:pt x="397" y="539"/>
                  </a:lnTo>
                  <a:lnTo>
                    <a:pt x="340" y="510"/>
                  </a:lnTo>
                  <a:lnTo>
                    <a:pt x="255" y="482"/>
                  </a:lnTo>
                  <a:lnTo>
                    <a:pt x="170" y="425"/>
                  </a:lnTo>
                  <a:lnTo>
                    <a:pt x="170" y="510"/>
                  </a:lnTo>
                  <a:lnTo>
                    <a:pt x="57" y="482"/>
                  </a:lnTo>
                  <a:lnTo>
                    <a:pt x="0" y="425"/>
                  </a:lnTo>
                  <a:lnTo>
                    <a:pt x="0" y="397"/>
                  </a:lnTo>
                  <a:lnTo>
                    <a:pt x="28" y="397"/>
                  </a:lnTo>
                  <a:lnTo>
                    <a:pt x="57" y="397"/>
                  </a:lnTo>
                  <a:lnTo>
                    <a:pt x="28" y="368"/>
                  </a:lnTo>
                  <a:lnTo>
                    <a:pt x="57" y="312"/>
                  </a:lnTo>
                  <a:lnTo>
                    <a:pt x="113" y="368"/>
                  </a:lnTo>
                  <a:lnTo>
                    <a:pt x="113" y="283"/>
                  </a:lnTo>
                  <a:lnTo>
                    <a:pt x="142" y="312"/>
                  </a:lnTo>
                  <a:lnTo>
                    <a:pt x="170" y="312"/>
                  </a:lnTo>
                  <a:lnTo>
                    <a:pt x="170" y="283"/>
                  </a:lnTo>
                  <a:lnTo>
                    <a:pt x="198" y="283"/>
                  </a:lnTo>
                  <a:lnTo>
                    <a:pt x="198" y="340"/>
                  </a:lnTo>
                  <a:lnTo>
                    <a:pt x="227" y="368"/>
                  </a:lnTo>
                  <a:lnTo>
                    <a:pt x="227" y="312"/>
                  </a:lnTo>
                  <a:lnTo>
                    <a:pt x="255" y="255"/>
                  </a:lnTo>
                  <a:lnTo>
                    <a:pt x="227" y="198"/>
                  </a:lnTo>
                  <a:lnTo>
                    <a:pt x="255" y="198"/>
                  </a:lnTo>
                  <a:lnTo>
                    <a:pt x="227" y="142"/>
                  </a:lnTo>
                  <a:lnTo>
                    <a:pt x="255" y="142"/>
                  </a:lnTo>
                  <a:lnTo>
                    <a:pt x="255" y="113"/>
                  </a:lnTo>
                  <a:lnTo>
                    <a:pt x="284" y="57"/>
                  </a:lnTo>
                  <a:lnTo>
                    <a:pt x="312" y="57"/>
                  </a:lnTo>
                  <a:lnTo>
                    <a:pt x="312" y="28"/>
                  </a:lnTo>
                  <a:lnTo>
                    <a:pt x="284" y="28"/>
                  </a:lnTo>
                  <a:lnTo>
                    <a:pt x="284" y="0"/>
                  </a:lnTo>
                  <a:lnTo>
                    <a:pt x="340" y="0"/>
                  </a:lnTo>
                  <a:lnTo>
                    <a:pt x="425" y="85"/>
                  </a:lnTo>
                  <a:lnTo>
                    <a:pt x="425" y="113"/>
                  </a:lnTo>
                  <a:lnTo>
                    <a:pt x="454" y="142"/>
                  </a:lnTo>
                  <a:lnTo>
                    <a:pt x="454" y="113"/>
                  </a:lnTo>
                  <a:lnTo>
                    <a:pt x="482" y="113"/>
                  </a:lnTo>
                  <a:lnTo>
                    <a:pt x="482" y="85"/>
                  </a:lnTo>
                  <a:lnTo>
                    <a:pt x="595" y="113"/>
                  </a:lnTo>
                  <a:lnTo>
                    <a:pt x="595" y="85"/>
                  </a:lnTo>
                  <a:lnTo>
                    <a:pt x="652" y="113"/>
                  </a:lnTo>
                  <a:lnTo>
                    <a:pt x="652" y="142"/>
                  </a:lnTo>
                  <a:lnTo>
                    <a:pt x="737" y="170"/>
                  </a:lnTo>
                  <a:lnTo>
                    <a:pt x="765" y="227"/>
                  </a:lnTo>
                  <a:lnTo>
                    <a:pt x="794" y="227"/>
                  </a:lnTo>
                  <a:lnTo>
                    <a:pt x="794" y="283"/>
                  </a:lnTo>
                  <a:lnTo>
                    <a:pt x="765" y="312"/>
                  </a:lnTo>
                  <a:lnTo>
                    <a:pt x="794" y="368"/>
                  </a:lnTo>
                  <a:lnTo>
                    <a:pt x="765" y="368"/>
                  </a:lnTo>
                  <a:lnTo>
                    <a:pt x="765" y="397"/>
                  </a:lnTo>
                  <a:lnTo>
                    <a:pt x="737" y="368"/>
                  </a:lnTo>
                  <a:lnTo>
                    <a:pt x="680" y="425"/>
                  </a:lnTo>
                  <a:lnTo>
                    <a:pt x="709" y="510"/>
                  </a:lnTo>
                  <a:lnTo>
                    <a:pt x="680" y="510"/>
                  </a:lnTo>
                  <a:lnTo>
                    <a:pt x="624" y="482"/>
                  </a:lnTo>
                  <a:lnTo>
                    <a:pt x="652" y="510"/>
                  </a:lnTo>
                  <a:lnTo>
                    <a:pt x="624" y="567"/>
                  </a:lnTo>
                  <a:lnTo>
                    <a:pt x="567" y="567"/>
                  </a:lnTo>
                  <a:lnTo>
                    <a:pt x="510" y="539"/>
                  </a:lnTo>
                  <a:lnTo>
                    <a:pt x="482" y="53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6" name="Freeform 726"/>
            <p:cNvSpPr>
              <a:spLocks/>
            </p:cNvSpPr>
            <p:nvPr/>
          </p:nvSpPr>
          <p:spPr bwMode="auto">
            <a:xfrm>
              <a:off x="1877" y="5377"/>
              <a:ext cx="85" cy="57"/>
            </a:xfrm>
            <a:custGeom>
              <a:avLst/>
              <a:gdLst>
                <a:gd name="T0" fmla="*/ 85 w 85"/>
                <a:gd name="T1" fmla="*/ 0 h 57"/>
                <a:gd name="T2" fmla="*/ 29 w 85"/>
                <a:gd name="T3" fmla="*/ 0 h 57"/>
                <a:gd name="T4" fmla="*/ 0 w 85"/>
                <a:gd name="T5" fmla="*/ 28 h 57"/>
                <a:gd name="T6" fmla="*/ 29 w 85"/>
                <a:gd name="T7" fmla="*/ 57 h 57"/>
                <a:gd name="T8" fmla="*/ 85 w 85"/>
                <a:gd name="T9" fmla="*/ 28 h 57"/>
                <a:gd name="T10" fmla="*/ 85 w 85"/>
                <a:gd name="T11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57">
                  <a:moveTo>
                    <a:pt x="85" y="0"/>
                  </a:moveTo>
                  <a:lnTo>
                    <a:pt x="29" y="0"/>
                  </a:lnTo>
                  <a:lnTo>
                    <a:pt x="0" y="28"/>
                  </a:lnTo>
                  <a:lnTo>
                    <a:pt x="29" y="57"/>
                  </a:lnTo>
                  <a:lnTo>
                    <a:pt x="85" y="28"/>
                  </a:lnTo>
                  <a:lnTo>
                    <a:pt x="8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7" name="Freeform 727"/>
            <p:cNvSpPr>
              <a:spLocks/>
            </p:cNvSpPr>
            <p:nvPr/>
          </p:nvSpPr>
          <p:spPr bwMode="auto">
            <a:xfrm>
              <a:off x="1934" y="5434"/>
              <a:ext cx="57" cy="56"/>
            </a:xfrm>
            <a:custGeom>
              <a:avLst/>
              <a:gdLst>
                <a:gd name="T0" fmla="*/ 0 w 57"/>
                <a:gd name="T1" fmla="*/ 0 h 56"/>
                <a:gd name="T2" fmla="*/ 0 w 57"/>
                <a:gd name="T3" fmla="*/ 28 h 56"/>
                <a:gd name="T4" fmla="*/ 57 w 57"/>
                <a:gd name="T5" fmla="*/ 56 h 56"/>
                <a:gd name="T6" fmla="*/ 57 w 57"/>
                <a:gd name="T7" fmla="*/ 28 h 56"/>
                <a:gd name="T8" fmla="*/ 0 w 57"/>
                <a:gd name="T9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6">
                  <a:moveTo>
                    <a:pt x="0" y="0"/>
                  </a:moveTo>
                  <a:lnTo>
                    <a:pt x="0" y="28"/>
                  </a:lnTo>
                  <a:lnTo>
                    <a:pt x="57" y="56"/>
                  </a:lnTo>
                  <a:lnTo>
                    <a:pt x="57" y="28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0" name="Freeform 730"/>
            <p:cNvSpPr>
              <a:spLocks/>
            </p:cNvSpPr>
            <p:nvPr/>
          </p:nvSpPr>
          <p:spPr bwMode="auto">
            <a:xfrm>
              <a:off x="6754" y="2911"/>
              <a:ext cx="28" cy="56"/>
            </a:xfrm>
            <a:custGeom>
              <a:avLst/>
              <a:gdLst>
                <a:gd name="T0" fmla="*/ 28 w 28"/>
                <a:gd name="T1" fmla="*/ 0 h 56"/>
                <a:gd name="T2" fmla="*/ 0 w 28"/>
                <a:gd name="T3" fmla="*/ 0 h 56"/>
                <a:gd name="T4" fmla="*/ 0 w 28"/>
                <a:gd name="T5" fmla="*/ 28 h 56"/>
                <a:gd name="T6" fmla="*/ 28 w 28"/>
                <a:gd name="T7" fmla="*/ 56 h 56"/>
                <a:gd name="T8" fmla="*/ 28 w 28"/>
                <a:gd name="T9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56">
                  <a:moveTo>
                    <a:pt x="28" y="0"/>
                  </a:moveTo>
                  <a:lnTo>
                    <a:pt x="0" y="0"/>
                  </a:lnTo>
                  <a:lnTo>
                    <a:pt x="0" y="28"/>
                  </a:lnTo>
                  <a:lnTo>
                    <a:pt x="28" y="56"/>
                  </a:lnTo>
                  <a:lnTo>
                    <a:pt x="2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1" name="Freeform 731"/>
            <p:cNvSpPr>
              <a:spLocks/>
            </p:cNvSpPr>
            <p:nvPr/>
          </p:nvSpPr>
          <p:spPr bwMode="auto">
            <a:xfrm>
              <a:off x="6697" y="2996"/>
              <a:ext cx="57" cy="56"/>
            </a:xfrm>
            <a:custGeom>
              <a:avLst/>
              <a:gdLst>
                <a:gd name="T0" fmla="*/ 28 w 57"/>
                <a:gd name="T1" fmla="*/ 0 h 56"/>
                <a:gd name="T2" fmla="*/ 0 w 57"/>
                <a:gd name="T3" fmla="*/ 0 h 56"/>
                <a:gd name="T4" fmla="*/ 0 w 57"/>
                <a:gd name="T5" fmla="*/ 28 h 56"/>
                <a:gd name="T6" fmla="*/ 28 w 57"/>
                <a:gd name="T7" fmla="*/ 56 h 56"/>
                <a:gd name="T8" fmla="*/ 57 w 57"/>
                <a:gd name="T9" fmla="*/ 28 h 56"/>
                <a:gd name="T10" fmla="*/ 28 w 57"/>
                <a:gd name="T11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56">
                  <a:moveTo>
                    <a:pt x="28" y="0"/>
                  </a:moveTo>
                  <a:lnTo>
                    <a:pt x="0" y="0"/>
                  </a:lnTo>
                  <a:lnTo>
                    <a:pt x="0" y="28"/>
                  </a:lnTo>
                  <a:lnTo>
                    <a:pt x="28" y="56"/>
                  </a:lnTo>
                  <a:lnTo>
                    <a:pt x="57" y="28"/>
                  </a:lnTo>
                  <a:lnTo>
                    <a:pt x="2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2" name="Freeform 732"/>
            <p:cNvSpPr>
              <a:spLocks/>
            </p:cNvSpPr>
            <p:nvPr/>
          </p:nvSpPr>
          <p:spPr bwMode="auto">
            <a:xfrm>
              <a:off x="6300" y="3591"/>
              <a:ext cx="85" cy="85"/>
            </a:xfrm>
            <a:custGeom>
              <a:avLst/>
              <a:gdLst>
                <a:gd name="T0" fmla="*/ 85 w 85"/>
                <a:gd name="T1" fmla="*/ 57 h 85"/>
                <a:gd name="T2" fmla="*/ 28 w 85"/>
                <a:gd name="T3" fmla="*/ 85 h 85"/>
                <a:gd name="T4" fmla="*/ 0 w 85"/>
                <a:gd name="T5" fmla="*/ 28 h 85"/>
                <a:gd name="T6" fmla="*/ 28 w 85"/>
                <a:gd name="T7" fmla="*/ 0 h 85"/>
                <a:gd name="T8" fmla="*/ 85 w 85"/>
                <a:gd name="T9" fmla="*/ 28 h 85"/>
                <a:gd name="T10" fmla="*/ 85 w 85"/>
                <a:gd name="T11" fmla="*/ 57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85">
                  <a:moveTo>
                    <a:pt x="85" y="57"/>
                  </a:moveTo>
                  <a:lnTo>
                    <a:pt x="28" y="85"/>
                  </a:lnTo>
                  <a:lnTo>
                    <a:pt x="0" y="28"/>
                  </a:lnTo>
                  <a:lnTo>
                    <a:pt x="28" y="0"/>
                  </a:lnTo>
                  <a:lnTo>
                    <a:pt x="85" y="28"/>
                  </a:lnTo>
                  <a:lnTo>
                    <a:pt x="85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3" name="Freeform 733"/>
            <p:cNvSpPr>
              <a:spLocks/>
            </p:cNvSpPr>
            <p:nvPr/>
          </p:nvSpPr>
          <p:spPr bwMode="auto">
            <a:xfrm>
              <a:off x="6016" y="3846"/>
              <a:ext cx="256" cy="199"/>
            </a:xfrm>
            <a:custGeom>
              <a:avLst/>
              <a:gdLst>
                <a:gd name="T0" fmla="*/ 199 w 256"/>
                <a:gd name="T1" fmla="*/ 199 h 199"/>
                <a:gd name="T2" fmla="*/ 142 w 256"/>
                <a:gd name="T3" fmla="*/ 142 h 199"/>
                <a:gd name="T4" fmla="*/ 114 w 256"/>
                <a:gd name="T5" fmla="*/ 199 h 199"/>
                <a:gd name="T6" fmla="*/ 29 w 256"/>
                <a:gd name="T7" fmla="*/ 170 h 199"/>
                <a:gd name="T8" fmla="*/ 0 w 256"/>
                <a:gd name="T9" fmla="*/ 114 h 199"/>
                <a:gd name="T10" fmla="*/ 0 w 256"/>
                <a:gd name="T11" fmla="*/ 85 h 199"/>
                <a:gd name="T12" fmla="*/ 29 w 256"/>
                <a:gd name="T13" fmla="*/ 57 h 199"/>
                <a:gd name="T14" fmla="*/ 57 w 256"/>
                <a:gd name="T15" fmla="*/ 85 h 199"/>
                <a:gd name="T16" fmla="*/ 86 w 256"/>
                <a:gd name="T17" fmla="*/ 85 h 199"/>
                <a:gd name="T18" fmla="*/ 57 w 256"/>
                <a:gd name="T19" fmla="*/ 0 h 199"/>
                <a:gd name="T20" fmla="*/ 114 w 256"/>
                <a:gd name="T21" fmla="*/ 0 h 199"/>
                <a:gd name="T22" fmla="*/ 227 w 256"/>
                <a:gd name="T23" fmla="*/ 57 h 199"/>
                <a:gd name="T24" fmla="*/ 256 w 256"/>
                <a:gd name="T25" fmla="*/ 114 h 199"/>
                <a:gd name="T26" fmla="*/ 256 w 256"/>
                <a:gd name="T27" fmla="*/ 170 h 199"/>
                <a:gd name="T28" fmla="*/ 227 w 256"/>
                <a:gd name="T29" fmla="*/ 199 h 199"/>
                <a:gd name="T30" fmla="*/ 199 w 256"/>
                <a:gd name="T31" fmla="*/ 199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56" h="199">
                  <a:moveTo>
                    <a:pt x="199" y="199"/>
                  </a:moveTo>
                  <a:lnTo>
                    <a:pt x="142" y="142"/>
                  </a:lnTo>
                  <a:lnTo>
                    <a:pt x="114" y="199"/>
                  </a:lnTo>
                  <a:lnTo>
                    <a:pt x="29" y="170"/>
                  </a:lnTo>
                  <a:lnTo>
                    <a:pt x="0" y="114"/>
                  </a:lnTo>
                  <a:lnTo>
                    <a:pt x="0" y="85"/>
                  </a:lnTo>
                  <a:lnTo>
                    <a:pt x="29" y="57"/>
                  </a:lnTo>
                  <a:lnTo>
                    <a:pt x="57" y="85"/>
                  </a:lnTo>
                  <a:lnTo>
                    <a:pt x="86" y="85"/>
                  </a:lnTo>
                  <a:lnTo>
                    <a:pt x="57" y="0"/>
                  </a:lnTo>
                  <a:lnTo>
                    <a:pt x="114" y="0"/>
                  </a:lnTo>
                  <a:lnTo>
                    <a:pt x="227" y="57"/>
                  </a:lnTo>
                  <a:lnTo>
                    <a:pt x="256" y="114"/>
                  </a:lnTo>
                  <a:lnTo>
                    <a:pt x="256" y="170"/>
                  </a:lnTo>
                  <a:lnTo>
                    <a:pt x="227" y="199"/>
                  </a:lnTo>
                  <a:lnTo>
                    <a:pt x="199" y="19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4" name="Freeform 734"/>
            <p:cNvSpPr>
              <a:spLocks/>
            </p:cNvSpPr>
            <p:nvPr/>
          </p:nvSpPr>
          <p:spPr bwMode="auto">
            <a:xfrm>
              <a:off x="6328" y="4271"/>
              <a:ext cx="57" cy="57"/>
            </a:xfrm>
            <a:custGeom>
              <a:avLst/>
              <a:gdLst>
                <a:gd name="T0" fmla="*/ 0 w 57"/>
                <a:gd name="T1" fmla="*/ 0 h 57"/>
                <a:gd name="T2" fmla="*/ 0 w 57"/>
                <a:gd name="T3" fmla="*/ 57 h 57"/>
                <a:gd name="T4" fmla="*/ 29 w 57"/>
                <a:gd name="T5" fmla="*/ 57 h 57"/>
                <a:gd name="T6" fmla="*/ 57 w 57"/>
                <a:gd name="T7" fmla="*/ 29 h 57"/>
                <a:gd name="T8" fmla="*/ 29 w 57"/>
                <a:gd name="T9" fmla="*/ 0 h 57"/>
                <a:gd name="T10" fmla="*/ 0 w 57"/>
                <a:gd name="T11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57">
                  <a:moveTo>
                    <a:pt x="0" y="0"/>
                  </a:moveTo>
                  <a:lnTo>
                    <a:pt x="0" y="57"/>
                  </a:lnTo>
                  <a:lnTo>
                    <a:pt x="29" y="57"/>
                  </a:lnTo>
                  <a:lnTo>
                    <a:pt x="57" y="29"/>
                  </a:lnTo>
                  <a:lnTo>
                    <a:pt x="29" y="0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5" name="Freeform 735"/>
            <p:cNvSpPr>
              <a:spLocks/>
            </p:cNvSpPr>
            <p:nvPr/>
          </p:nvSpPr>
          <p:spPr bwMode="auto">
            <a:xfrm>
              <a:off x="6357" y="3687"/>
              <a:ext cx="652" cy="641"/>
            </a:xfrm>
            <a:custGeom>
              <a:avLst/>
              <a:gdLst>
                <a:gd name="T0" fmla="*/ 28 w 652"/>
                <a:gd name="T1" fmla="*/ 443 h 641"/>
                <a:gd name="T2" fmla="*/ 0 w 652"/>
                <a:gd name="T3" fmla="*/ 499 h 641"/>
                <a:gd name="T4" fmla="*/ 56 w 652"/>
                <a:gd name="T5" fmla="*/ 584 h 641"/>
                <a:gd name="T6" fmla="*/ 170 w 652"/>
                <a:gd name="T7" fmla="*/ 641 h 641"/>
                <a:gd name="T8" fmla="*/ 226 w 652"/>
                <a:gd name="T9" fmla="*/ 613 h 641"/>
                <a:gd name="T10" fmla="*/ 283 w 652"/>
                <a:gd name="T11" fmla="*/ 613 h 641"/>
                <a:gd name="T12" fmla="*/ 340 w 652"/>
                <a:gd name="T13" fmla="*/ 584 h 641"/>
                <a:gd name="T14" fmla="*/ 368 w 652"/>
                <a:gd name="T15" fmla="*/ 613 h 641"/>
                <a:gd name="T16" fmla="*/ 425 w 652"/>
                <a:gd name="T17" fmla="*/ 584 h 641"/>
                <a:gd name="T18" fmla="*/ 510 w 652"/>
                <a:gd name="T19" fmla="*/ 613 h 641"/>
                <a:gd name="T20" fmla="*/ 538 w 652"/>
                <a:gd name="T21" fmla="*/ 584 h 641"/>
                <a:gd name="T22" fmla="*/ 567 w 652"/>
                <a:gd name="T23" fmla="*/ 613 h 641"/>
                <a:gd name="T24" fmla="*/ 595 w 652"/>
                <a:gd name="T25" fmla="*/ 584 h 641"/>
                <a:gd name="T26" fmla="*/ 623 w 652"/>
                <a:gd name="T27" fmla="*/ 613 h 641"/>
                <a:gd name="T28" fmla="*/ 652 w 652"/>
                <a:gd name="T29" fmla="*/ 613 h 641"/>
                <a:gd name="T30" fmla="*/ 567 w 652"/>
                <a:gd name="T31" fmla="*/ 528 h 641"/>
                <a:gd name="T32" fmla="*/ 567 w 652"/>
                <a:gd name="T33" fmla="*/ 499 h 641"/>
                <a:gd name="T34" fmla="*/ 538 w 652"/>
                <a:gd name="T35" fmla="*/ 471 h 641"/>
                <a:gd name="T36" fmla="*/ 453 w 652"/>
                <a:gd name="T37" fmla="*/ 471 h 641"/>
                <a:gd name="T38" fmla="*/ 425 w 652"/>
                <a:gd name="T39" fmla="*/ 443 h 641"/>
                <a:gd name="T40" fmla="*/ 397 w 652"/>
                <a:gd name="T41" fmla="*/ 414 h 641"/>
                <a:gd name="T42" fmla="*/ 340 w 652"/>
                <a:gd name="T43" fmla="*/ 386 h 641"/>
                <a:gd name="T44" fmla="*/ 312 w 652"/>
                <a:gd name="T45" fmla="*/ 386 h 641"/>
                <a:gd name="T46" fmla="*/ 255 w 652"/>
                <a:gd name="T47" fmla="*/ 358 h 641"/>
                <a:gd name="T48" fmla="*/ 226 w 652"/>
                <a:gd name="T49" fmla="*/ 301 h 641"/>
                <a:gd name="T50" fmla="*/ 255 w 652"/>
                <a:gd name="T51" fmla="*/ 301 h 641"/>
                <a:gd name="T52" fmla="*/ 198 w 652"/>
                <a:gd name="T53" fmla="*/ 244 h 641"/>
                <a:gd name="T54" fmla="*/ 141 w 652"/>
                <a:gd name="T55" fmla="*/ 102 h 641"/>
                <a:gd name="T56" fmla="*/ 113 w 652"/>
                <a:gd name="T57" fmla="*/ 102 h 641"/>
                <a:gd name="T58" fmla="*/ 85 w 652"/>
                <a:gd name="T59" fmla="*/ 46 h 641"/>
                <a:gd name="T60" fmla="*/ 68 w 652"/>
                <a:gd name="T61" fmla="*/ 0 h 641"/>
                <a:gd name="T62" fmla="*/ 53 w 652"/>
                <a:gd name="T63" fmla="*/ 20 h 641"/>
                <a:gd name="T64" fmla="*/ 21 w 652"/>
                <a:gd name="T65" fmla="*/ 11 h 641"/>
                <a:gd name="T66" fmla="*/ 56 w 652"/>
                <a:gd name="T67" fmla="*/ 74 h 641"/>
                <a:gd name="T68" fmla="*/ 85 w 652"/>
                <a:gd name="T69" fmla="*/ 131 h 641"/>
                <a:gd name="T70" fmla="*/ 113 w 652"/>
                <a:gd name="T71" fmla="*/ 187 h 641"/>
                <a:gd name="T72" fmla="*/ 141 w 652"/>
                <a:gd name="T73" fmla="*/ 216 h 641"/>
                <a:gd name="T74" fmla="*/ 141 w 652"/>
                <a:gd name="T75" fmla="*/ 244 h 641"/>
                <a:gd name="T76" fmla="*/ 113 w 652"/>
                <a:gd name="T77" fmla="*/ 216 h 641"/>
                <a:gd name="T78" fmla="*/ 85 w 652"/>
                <a:gd name="T79" fmla="*/ 244 h 641"/>
                <a:gd name="T80" fmla="*/ 85 w 652"/>
                <a:gd name="T81" fmla="*/ 301 h 641"/>
                <a:gd name="T82" fmla="*/ 56 w 652"/>
                <a:gd name="T83" fmla="*/ 358 h 641"/>
                <a:gd name="T84" fmla="*/ 28 w 652"/>
                <a:gd name="T85" fmla="*/ 358 h 641"/>
                <a:gd name="T86" fmla="*/ 28 w 652"/>
                <a:gd name="T87" fmla="*/ 414 h 641"/>
                <a:gd name="T88" fmla="*/ 56 w 652"/>
                <a:gd name="T89" fmla="*/ 414 h 641"/>
                <a:gd name="T90" fmla="*/ 85 w 652"/>
                <a:gd name="T91" fmla="*/ 471 h 641"/>
                <a:gd name="T92" fmla="*/ 113 w 652"/>
                <a:gd name="T93" fmla="*/ 528 h 641"/>
                <a:gd name="T94" fmla="*/ 56 w 652"/>
                <a:gd name="T95" fmla="*/ 499 h 641"/>
                <a:gd name="T96" fmla="*/ 28 w 652"/>
                <a:gd name="T97" fmla="*/ 499 h 641"/>
                <a:gd name="T98" fmla="*/ 56 w 652"/>
                <a:gd name="T99" fmla="*/ 471 h 641"/>
                <a:gd name="T100" fmla="*/ 28 w 652"/>
                <a:gd name="T101" fmla="*/ 443 h 6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652" h="641">
                  <a:moveTo>
                    <a:pt x="28" y="443"/>
                  </a:moveTo>
                  <a:lnTo>
                    <a:pt x="0" y="499"/>
                  </a:lnTo>
                  <a:lnTo>
                    <a:pt x="56" y="584"/>
                  </a:lnTo>
                  <a:lnTo>
                    <a:pt x="170" y="641"/>
                  </a:lnTo>
                  <a:lnTo>
                    <a:pt x="226" y="613"/>
                  </a:lnTo>
                  <a:lnTo>
                    <a:pt x="283" y="613"/>
                  </a:lnTo>
                  <a:lnTo>
                    <a:pt x="340" y="584"/>
                  </a:lnTo>
                  <a:lnTo>
                    <a:pt x="368" y="613"/>
                  </a:lnTo>
                  <a:lnTo>
                    <a:pt x="425" y="584"/>
                  </a:lnTo>
                  <a:lnTo>
                    <a:pt x="510" y="613"/>
                  </a:lnTo>
                  <a:lnTo>
                    <a:pt x="538" y="584"/>
                  </a:lnTo>
                  <a:lnTo>
                    <a:pt x="567" y="613"/>
                  </a:lnTo>
                  <a:lnTo>
                    <a:pt x="595" y="584"/>
                  </a:lnTo>
                  <a:lnTo>
                    <a:pt x="623" y="613"/>
                  </a:lnTo>
                  <a:lnTo>
                    <a:pt x="652" y="613"/>
                  </a:lnTo>
                  <a:lnTo>
                    <a:pt x="567" y="528"/>
                  </a:lnTo>
                  <a:lnTo>
                    <a:pt x="567" y="499"/>
                  </a:lnTo>
                  <a:lnTo>
                    <a:pt x="538" y="471"/>
                  </a:lnTo>
                  <a:lnTo>
                    <a:pt x="453" y="471"/>
                  </a:lnTo>
                  <a:lnTo>
                    <a:pt x="425" y="443"/>
                  </a:lnTo>
                  <a:lnTo>
                    <a:pt x="397" y="414"/>
                  </a:lnTo>
                  <a:lnTo>
                    <a:pt x="340" y="386"/>
                  </a:lnTo>
                  <a:lnTo>
                    <a:pt x="312" y="386"/>
                  </a:lnTo>
                  <a:lnTo>
                    <a:pt x="255" y="358"/>
                  </a:lnTo>
                  <a:lnTo>
                    <a:pt x="226" y="301"/>
                  </a:lnTo>
                  <a:lnTo>
                    <a:pt x="255" y="301"/>
                  </a:lnTo>
                  <a:lnTo>
                    <a:pt x="198" y="244"/>
                  </a:lnTo>
                  <a:lnTo>
                    <a:pt x="141" y="102"/>
                  </a:lnTo>
                  <a:lnTo>
                    <a:pt x="113" y="102"/>
                  </a:lnTo>
                  <a:lnTo>
                    <a:pt x="85" y="46"/>
                  </a:lnTo>
                  <a:lnTo>
                    <a:pt x="68" y="0"/>
                  </a:lnTo>
                  <a:lnTo>
                    <a:pt x="53" y="20"/>
                  </a:lnTo>
                  <a:lnTo>
                    <a:pt x="21" y="11"/>
                  </a:lnTo>
                  <a:lnTo>
                    <a:pt x="56" y="74"/>
                  </a:lnTo>
                  <a:lnTo>
                    <a:pt x="85" y="131"/>
                  </a:lnTo>
                  <a:lnTo>
                    <a:pt x="113" y="187"/>
                  </a:lnTo>
                  <a:lnTo>
                    <a:pt x="141" y="216"/>
                  </a:lnTo>
                  <a:lnTo>
                    <a:pt x="141" y="244"/>
                  </a:lnTo>
                  <a:lnTo>
                    <a:pt x="113" y="216"/>
                  </a:lnTo>
                  <a:lnTo>
                    <a:pt x="85" y="244"/>
                  </a:lnTo>
                  <a:lnTo>
                    <a:pt x="85" y="301"/>
                  </a:lnTo>
                  <a:lnTo>
                    <a:pt x="56" y="358"/>
                  </a:lnTo>
                  <a:lnTo>
                    <a:pt x="28" y="358"/>
                  </a:lnTo>
                  <a:lnTo>
                    <a:pt x="28" y="414"/>
                  </a:lnTo>
                  <a:lnTo>
                    <a:pt x="56" y="414"/>
                  </a:lnTo>
                  <a:lnTo>
                    <a:pt x="85" y="471"/>
                  </a:lnTo>
                  <a:lnTo>
                    <a:pt x="113" y="528"/>
                  </a:lnTo>
                  <a:lnTo>
                    <a:pt x="56" y="499"/>
                  </a:lnTo>
                  <a:lnTo>
                    <a:pt x="28" y="499"/>
                  </a:lnTo>
                  <a:lnTo>
                    <a:pt x="56" y="471"/>
                  </a:lnTo>
                  <a:lnTo>
                    <a:pt x="28" y="44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6" name="Freeform 736"/>
            <p:cNvSpPr>
              <a:spLocks/>
            </p:cNvSpPr>
            <p:nvPr/>
          </p:nvSpPr>
          <p:spPr bwMode="auto">
            <a:xfrm>
              <a:off x="3267" y="2372"/>
              <a:ext cx="85" cy="142"/>
            </a:xfrm>
            <a:custGeom>
              <a:avLst/>
              <a:gdLst>
                <a:gd name="T0" fmla="*/ 28 w 85"/>
                <a:gd name="T1" fmla="*/ 0 h 142"/>
                <a:gd name="T2" fmla="*/ 0 w 85"/>
                <a:gd name="T3" fmla="*/ 28 h 142"/>
                <a:gd name="T4" fmla="*/ 28 w 85"/>
                <a:gd name="T5" fmla="*/ 142 h 142"/>
                <a:gd name="T6" fmla="*/ 85 w 85"/>
                <a:gd name="T7" fmla="*/ 113 h 142"/>
                <a:gd name="T8" fmla="*/ 85 w 85"/>
                <a:gd name="T9" fmla="*/ 85 h 142"/>
                <a:gd name="T10" fmla="*/ 56 w 85"/>
                <a:gd name="T11" fmla="*/ 85 h 142"/>
                <a:gd name="T12" fmla="*/ 28 w 85"/>
                <a:gd name="T13" fmla="*/ 57 h 142"/>
                <a:gd name="T14" fmla="*/ 56 w 85"/>
                <a:gd name="T15" fmla="*/ 28 h 142"/>
                <a:gd name="T16" fmla="*/ 28 w 85"/>
                <a:gd name="T17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5" h="142">
                  <a:moveTo>
                    <a:pt x="28" y="0"/>
                  </a:moveTo>
                  <a:lnTo>
                    <a:pt x="0" y="28"/>
                  </a:lnTo>
                  <a:lnTo>
                    <a:pt x="28" y="142"/>
                  </a:lnTo>
                  <a:lnTo>
                    <a:pt x="85" y="113"/>
                  </a:lnTo>
                  <a:lnTo>
                    <a:pt x="85" y="85"/>
                  </a:lnTo>
                  <a:lnTo>
                    <a:pt x="56" y="85"/>
                  </a:lnTo>
                  <a:lnTo>
                    <a:pt x="28" y="57"/>
                  </a:lnTo>
                  <a:lnTo>
                    <a:pt x="56" y="28"/>
                  </a:lnTo>
                  <a:lnTo>
                    <a:pt x="2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7" name="Freeform 737"/>
            <p:cNvSpPr>
              <a:spLocks/>
            </p:cNvSpPr>
            <p:nvPr/>
          </p:nvSpPr>
          <p:spPr bwMode="auto">
            <a:xfrm>
              <a:off x="2019" y="2344"/>
              <a:ext cx="340" cy="340"/>
            </a:xfrm>
            <a:custGeom>
              <a:avLst/>
              <a:gdLst>
                <a:gd name="T0" fmla="*/ 312 w 340"/>
                <a:gd name="T1" fmla="*/ 340 h 340"/>
                <a:gd name="T2" fmla="*/ 284 w 340"/>
                <a:gd name="T3" fmla="*/ 340 h 340"/>
                <a:gd name="T4" fmla="*/ 199 w 340"/>
                <a:gd name="T5" fmla="*/ 283 h 340"/>
                <a:gd name="T6" fmla="*/ 170 w 340"/>
                <a:gd name="T7" fmla="*/ 226 h 340"/>
                <a:gd name="T8" fmla="*/ 170 w 340"/>
                <a:gd name="T9" fmla="*/ 198 h 340"/>
                <a:gd name="T10" fmla="*/ 114 w 340"/>
                <a:gd name="T11" fmla="*/ 170 h 340"/>
                <a:gd name="T12" fmla="*/ 29 w 340"/>
                <a:gd name="T13" fmla="*/ 141 h 340"/>
                <a:gd name="T14" fmla="*/ 0 w 340"/>
                <a:gd name="T15" fmla="*/ 85 h 340"/>
                <a:gd name="T16" fmla="*/ 29 w 340"/>
                <a:gd name="T17" fmla="*/ 56 h 340"/>
                <a:gd name="T18" fmla="*/ 85 w 340"/>
                <a:gd name="T19" fmla="*/ 56 h 340"/>
                <a:gd name="T20" fmla="*/ 142 w 340"/>
                <a:gd name="T21" fmla="*/ 28 h 340"/>
                <a:gd name="T22" fmla="*/ 199 w 340"/>
                <a:gd name="T23" fmla="*/ 0 h 340"/>
                <a:gd name="T24" fmla="*/ 255 w 340"/>
                <a:gd name="T25" fmla="*/ 28 h 340"/>
                <a:gd name="T26" fmla="*/ 255 w 340"/>
                <a:gd name="T27" fmla="*/ 85 h 340"/>
                <a:gd name="T28" fmla="*/ 284 w 340"/>
                <a:gd name="T29" fmla="*/ 85 h 340"/>
                <a:gd name="T30" fmla="*/ 340 w 340"/>
                <a:gd name="T31" fmla="*/ 141 h 340"/>
                <a:gd name="T32" fmla="*/ 284 w 340"/>
                <a:gd name="T33" fmla="*/ 283 h 340"/>
                <a:gd name="T34" fmla="*/ 312 w 340"/>
                <a:gd name="T35" fmla="*/ 311 h 340"/>
                <a:gd name="T36" fmla="*/ 312 w 340"/>
                <a:gd name="T37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0" h="340">
                  <a:moveTo>
                    <a:pt x="312" y="340"/>
                  </a:moveTo>
                  <a:lnTo>
                    <a:pt x="284" y="340"/>
                  </a:lnTo>
                  <a:lnTo>
                    <a:pt x="199" y="283"/>
                  </a:lnTo>
                  <a:lnTo>
                    <a:pt x="170" y="226"/>
                  </a:lnTo>
                  <a:lnTo>
                    <a:pt x="170" y="198"/>
                  </a:lnTo>
                  <a:lnTo>
                    <a:pt x="114" y="170"/>
                  </a:lnTo>
                  <a:lnTo>
                    <a:pt x="29" y="141"/>
                  </a:lnTo>
                  <a:lnTo>
                    <a:pt x="0" y="85"/>
                  </a:lnTo>
                  <a:lnTo>
                    <a:pt x="29" y="56"/>
                  </a:lnTo>
                  <a:lnTo>
                    <a:pt x="85" y="56"/>
                  </a:lnTo>
                  <a:lnTo>
                    <a:pt x="142" y="28"/>
                  </a:lnTo>
                  <a:lnTo>
                    <a:pt x="199" y="0"/>
                  </a:lnTo>
                  <a:lnTo>
                    <a:pt x="255" y="28"/>
                  </a:lnTo>
                  <a:lnTo>
                    <a:pt x="255" y="85"/>
                  </a:lnTo>
                  <a:lnTo>
                    <a:pt x="284" y="85"/>
                  </a:lnTo>
                  <a:lnTo>
                    <a:pt x="340" y="141"/>
                  </a:lnTo>
                  <a:lnTo>
                    <a:pt x="284" y="283"/>
                  </a:lnTo>
                  <a:lnTo>
                    <a:pt x="312" y="311"/>
                  </a:lnTo>
                  <a:lnTo>
                    <a:pt x="312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8" name="Freeform 738"/>
            <p:cNvSpPr>
              <a:spLocks/>
            </p:cNvSpPr>
            <p:nvPr/>
          </p:nvSpPr>
          <p:spPr bwMode="auto">
            <a:xfrm>
              <a:off x="2359" y="2514"/>
              <a:ext cx="29" cy="28"/>
            </a:xfrm>
            <a:custGeom>
              <a:avLst/>
              <a:gdLst>
                <a:gd name="T0" fmla="*/ 0 w 29"/>
                <a:gd name="T1" fmla="*/ 28 h 28"/>
                <a:gd name="T2" fmla="*/ 29 w 29"/>
                <a:gd name="T3" fmla="*/ 28 h 28"/>
                <a:gd name="T4" fmla="*/ 29 w 29"/>
                <a:gd name="T5" fmla="*/ 0 h 28"/>
                <a:gd name="T6" fmla="*/ 0 w 29"/>
                <a:gd name="T7" fmla="*/ 0 h 28"/>
                <a:gd name="T8" fmla="*/ 0 w 29"/>
                <a:gd name="T9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" h="28">
                  <a:moveTo>
                    <a:pt x="0" y="28"/>
                  </a:moveTo>
                  <a:lnTo>
                    <a:pt x="29" y="28"/>
                  </a:lnTo>
                  <a:lnTo>
                    <a:pt x="29" y="0"/>
                  </a:lnTo>
                  <a:lnTo>
                    <a:pt x="0" y="0"/>
                  </a:lnTo>
                  <a:lnTo>
                    <a:pt x="0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9" name="Freeform 739"/>
            <p:cNvSpPr>
              <a:spLocks/>
            </p:cNvSpPr>
            <p:nvPr/>
          </p:nvSpPr>
          <p:spPr bwMode="auto">
            <a:xfrm>
              <a:off x="3465" y="1663"/>
              <a:ext cx="142" cy="114"/>
            </a:xfrm>
            <a:custGeom>
              <a:avLst/>
              <a:gdLst>
                <a:gd name="T0" fmla="*/ 113 w 142"/>
                <a:gd name="T1" fmla="*/ 114 h 114"/>
                <a:gd name="T2" fmla="*/ 57 w 142"/>
                <a:gd name="T3" fmla="*/ 85 h 114"/>
                <a:gd name="T4" fmla="*/ 0 w 142"/>
                <a:gd name="T5" fmla="*/ 114 h 114"/>
                <a:gd name="T6" fmla="*/ 0 w 142"/>
                <a:gd name="T7" fmla="*/ 85 h 114"/>
                <a:gd name="T8" fmla="*/ 57 w 142"/>
                <a:gd name="T9" fmla="*/ 0 h 114"/>
                <a:gd name="T10" fmla="*/ 113 w 142"/>
                <a:gd name="T11" fmla="*/ 29 h 114"/>
                <a:gd name="T12" fmla="*/ 142 w 142"/>
                <a:gd name="T13" fmla="*/ 85 h 114"/>
                <a:gd name="T14" fmla="*/ 113 w 142"/>
                <a:gd name="T1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2" h="114">
                  <a:moveTo>
                    <a:pt x="113" y="114"/>
                  </a:moveTo>
                  <a:lnTo>
                    <a:pt x="57" y="85"/>
                  </a:lnTo>
                  <a:lnTo>
                    <a:pt x="0" y="114"/>
                  </a:lnTo>
                  <a:lnTo>
                    <a:pt x="0" y="85"/>
                  </a:lnTo>
                  <a:lnTo>
                    <a:pt x="57" y="0"/>
                  </a:lnTo>
                  <a:lnTo>
                    <a:pt x="113" y="29"/>
                  </a:lnTo>
                  <a:lnTo>
                    <a:pt x="142" y="85"/>
                  </a:lnTo>
                  <a:lnTo>
                    <a:pt x="113" y="11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0" name="Freeform 740"/>
            <p:cNvSpPr>
              <a:spLocks/>
            </p:cNvSpPr>
            <p:nvPr/>
          </p:nvSpPr>
          <p:spPr bwMode="auto">
            <a:xfrm>
              <a:off x="5620" y="2542"/>
              <a:ext cx="56" cy="85"/>
            </a:xfrm>
            <a:custGeom>
              <a:avLst/>
              <a:gdLst>
                <a:gd name="T0" fmla="*/ 56 w 56"/>
                <a:gd name="T1" fmla="*/ 28 h 85"/>
                <a:gd name="T2" fmla="*/ 28 w 56"/>
                <a:gd name="T3" fmla="*/ 85 h 85"/>
                <a:gd name="T4" fmla="*/ 0 w 56"/>
                <a:gd name="T5" fmla="*/ 57 h 85"/>
                <a:gd name="T6" fmla="*/ 0 w 56"/>
                <a:gd name="T7" fmla="*/ 28 h 85"/>
                <a:gd name="T8" fmla="*/ 28 w 56"/>
                <a:gd name="T9" fmla="*/ 0 h 85"/>
                <a:gd name="T10" fmla="*/ 56 w 56"/>
                <a:gd name="T11" fmla="*/ 28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" h="85">
                  <a:moveTo>
                    <a:pt x="56" y="28"/>
                  </a:moveTo>
                  <a:lnTo>
                    <a:pt x="28" y="85"/>
                  </a:lnTo>
                  <a:lnTo>
                    <a:pt x="0" y="57"/>
                  </a:lnTo>
                  <a:lnTo>
                    <a:pt x="0" y="28"/>
                  </a:lnTo>
                  <a:lnTo>
                    <a:pt x="28" y="0"/>
                  </a:lnTo>
                  <a:lnTo>
                    <a:pt x="56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2" name="Freeform 742"/>
            <p:cNvSpPr>
              <a:spLocks/>
            </p:cNvSpPr>
            <p:nvPr/>
          </p:nvSpPr>
          <p:spPr bwMode="auto">
            <a:xfrm>
              <a:off x="5591" y="2315"/>
              <a:ext cx="199" cy="199"/>
            </a:xfrm>
            <a:custGeom>
              <a:avLst/>
              <a:gdLst>
                <a:gd name="T0" fmla="*/ 0 w 199"/>
                <a:gd name="T1" fmla="*/ 142 h 199"/>
                <a:gd name="T2" fmla="*/ 29 w 199"/>
                <a:gd name="T3" fmla="*/ 170 h 199"/>
                <a:gd name="T4" fmla="*/ 0 w 199"/>
                <a:gd name="T5" fmla="*/ 199 h 199"/>
                <a:gd name="T6" fmla="*/ 85 w 199"/>
                <a:gd name="T7" fmla="*/ 199 h 199"/>
                <a:gd name="T8" fmla="*/ 114 w 199"/>
                <a:gd name="T9" fmla="*/ 170 h 199"/>
                <a:gd name="T10" fmla="*/ 170 w 199"/>
                <a:gd name="T11" fmla="*/ 142 h 199"/>
                <a:gd name="T12" fmla="*/ 170 w 199"/>
                <a:gd name="T13" fmla="*/ 114 h 199"/>
                <a:gd name="T14" fmla="*/ 142 w 199"/>
                <a:gd name="T15" fmla="*/ 85 h 199"/>
                <a:gd name="T16" fmla="*/ 170 w 199"/>
                <a:gd name="T17" fmla="*/ 85 h 199"/>
                <a:gd name="T18" fmla="*/ 199 w 199"/>
                <a:gd name="T19" fmla="*/ 0 h 199"/>
                <a:gd name="T20" fmla="*/ 170 w 199"/>
                <a:gd name="T21" fmla="*/ 0 h 199"/>
                <a:gd name="T22" fmla="*/ 142 w 199"/>
                <a:gd name="T23" fmla="*/ 29 h 199"/>
                <a:gd name="T24" fmla="*/ 142 w 199"/>
                <a:gd name="T25" fmla="*/ 57 h 199"/>
                <a:gd name="T26" fmla="*/ 114 w 199"/>
                <a:gd name="T27" fmla="*/ 85 h 199"/>
                <a:gd name="T28" fmla="*/ 85 w 199"/>
                <a:gd name="T29" fmla="*/ 142 h 199"/>
                <a:gd name="T30" fmla="*/ 0 w 199"/>
                <a:gd name="T31" fmla="*/ 142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9" h="199">
                  <a:moveTo>
                    <a:pt x="0" y="142"/>
                  </a:moveTo>
                  <a:lnTo>
                    <a:pt x="29" y="170"/>
                  </a:lnTo>
                  <a:lnTo>
                    <a:pt x="0" y="199"/>
                  </a:lnTo>
                  <a:lnTo>
                    <a:pt x="85" y="199"/>
                  </a:lnTo>
                  <a:lnTo>
                    <a:pt x="114" y="170"/>
                  </a:lnTo>
                  <a:lnTo>
                    <a:pt x="170" y="142"/>
                  </a:lnTo>
                  <a:lnTo>
                    <a:pt x="170" y="114"/>
                  </a:lnTo>
                  <a:lnTo>
                    <a:pt x="142" y="85"/>
                  </a:lnTo>
                  <a:lnTo>
                    <a:pt x="170" y="85"/>
                  </a:lnTo>
                  <a:lnTo>
                    <a:pt x="199" y="0"/>
                  </a:lnTo>
                  <a:lnTo>
                    <a:pt x="170" y="0"/>
                  </a:lnTo>
                  <a:lnTo>
                    <a:pt x="142" y="29"/>
                  </a:lnTo>
                  <a:lnTo>
                    <a:pt x="142" y="57"/>
                  </a:lnTo>
                  <a:lnTo>
                    <a:pt x="114" y="85"/>
                  </a:lnTo>
                  <a:lnTo>
                    <a:pt x="85" y="142"/>
                  </a:lnTo>
                  <a:lnTo>
                    <a:pt x="0" y="14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3" name="Freeform 743"/>
            <p:cNvSpPr>
              <a:spLocks/>
            </p:cNvSpPr>
            <p:nvPr/>
          </p:nvSpPr>
          <p:spPr bwMode="auto">
            <a:xfrm>
              <a:off x="5166" y="2174"/>
              <a:ext cx="397" cy="510"/>
            </a:xfrm>
            <a:custGeom>
              <a:avLst/>
              <a:gdLst>
                <a:gd name="T0" fmla="*/ 369 w 397"/>
                <a:gd name="T1" fmla="*/ 510 h 510"/>
                <a:gd name="T2" fmla="*/ 227 w 397"/>
                <a:gd name="T3" fmla="*/ 368 h 510"/>
                <a:gd name="T4" fmla="*/ 198 w 397"/>
                <a:gd name="T5" fmla="*/ 396 h 510"/>
                <a:gd name="T6" fmla="*/ 85 w 397"/>
                <a:gd name="T7" fmla="*/ 311 h 510"/>
                <a:gd name="T8" fmla="*/ 85 w 397"/>
                <a:gd name="T9" fmla="*/ 283 h 510"/>
                <a:gd name="T10" fmla="*/ 142 w 397"/>
                <a:gd name="T11" fmla="*/ 198 h 510"/>
                <a:gd name="T12" fmla="*/ 85 w 397"/>
                <a:gd name="T13" fmla="*/ 170 h 510"/>
                <a:gd name="T14" fmla="*/ 85 w 397"/>
                <a:gd name="T15" fmla="*/ 198 h 510"/>
                <a:gd name="T16" fmla="*/ 57 w 397"/>
                <a:gd name="T17" fmla="*/ 170 h 510"/>
                <a:gd name="T18" fmla="*/ 28 w 397"/>
                <a:gd name="T19" fmla="*/ 198 h 510"/>
                <a:gd name="T20" fmla="*/ 0 w 397"/>
                <a:gd name="T21" fmla="*/ 85 h 510"/>
                <a:gd name="T22" fmla="*/ 85 w 397"/>
                <a:gd name="T23" fmla="*/ 0 h 510"/>
                <a:gd name="T24" fmla="*/ 113 w 397"/>
                <a:gd name="T25" fmla="*/ 0 h 510"/>
                <a:gd name="T26" fmla="*/ 142 w 397"/>
                <a:gd name="T27" fmla="*/ 28 h 510"/>
                <a:gd name="T28" fmla="*/ 170 w 397"/>
                <a:gd name="T29" fmla="*/ 56 h 510"/>
                <a:gd name="T30" fmla="*/ 142 w 397"/>
                <a:gd name="T31" fmla="*/ 56 h 510"/>
                <a:gd name="T32" fmla="*/ 113 w 397"/>
                <a:gd name="T33" fmla="*/ 56 h 510"/>
                <a:gd name="T34" fmla="*/ 142 w 397"/>
                <a:gd name="T35" fmla="*/ 113 h 510"/>
                <a:gd name="T36" fmla="*/ 227 w 397"/>
                <a:gd name="T37" fmla="*/ 198 h 510"/>
                <a:gd name="T38" fmla="*/ 255 w 397"/>
                <a:gd name="T39" fmla="*/ 226 h 510"/>
                <a:gd name="T40" fmla="*/ 227 w 397"/>
                <a:gd name="T41" fmla="*/ 283 h 510"/>
                <a:gd name="T42" fmla="*/ 312 w 397"/>
                <a:gd name="T43" fmla="*/ 368 h 510"/>
                <a:gd name="T44" fmla="*/ 369 w 397"/>
                <a:gd name="T45" fmla="*/ 396 h 510"/>
                <a:gd name="T46" fmla="*/ 397 w 397"/>
                <a:gd name="T47" fmla="*/ 425 h 510"/>
                <a:gd name="T48" fmla="*/ 369 w 397"/>
                <a:gd name="T49" fmla="*/ 425 h 510"/>
                <a:gd name="T50" fmla="*/ 397 w 397"/>
                <a:gd name="T51" fmla="*/ 481 h 510"/>
                <a:gd name="T52" fmla="*/ 397 w 397"/>
                <a:gd name="T53" fmla="*/ 510 h 510"/>
                <a:gd name="T54" fmla="*/ 369 w 397"/>
                <a:gd name="T55" fmla="*/ 51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97" h="510">
                  <a:moveTo>
                    <a:pt x="369" y="510"/>
                  </a:moveTo>
                  <a:lnTo>
                    <a:pt x="227" y="368"/>
                  </a:lnTo>
                  <a:lnTo>
                    <a:pt x="198" y="396"/>
                  </a:lnTo>
                  <a:lnTo>
                    <a:pt x="85" y="311"/>
                  </a:lnTo>
                  <a:lnTo>
                    <a:pt x="85" y="283"/>
                  </a:lnTo>
                  <a:lnTo>
                    <a:pt x="142" y="198"/>
                  </a:lnTo>
                  <a:lnTo>
                    <a:pt x="85" y="170"/>
                  </a:lnTo>
                  <a:lnTo>
                    <a:pt x="85" y="198"/>
                  </a:lnTo>
                  <a:lnTo>
                    <a:pt x="57" y="170"/>
                  </a:lnTo>
                  <a:lnTo>
                    <a:pt x="28" y="198"/>
                  </a:lnTo>
                  <a:lnTo>
                    <a:pt x="0" y="85"/>
                  </a:lnTo>
                  <a:lnTo>
                    <a:pt x="85" y="0"/>
                  </a:lnTo>
                  <a:lnTo>
                    <a:pt x="113" y="0"/>
                  </a:lnTo>
                  <a:lnTo>
                    <a:pt x="142" y="28"/>
                  </a:lnTo>
                  <a:lnTo>
                    <a:pt x="170" y="56"/>
                  </a:lnTo>
                  <a:lnTo>
                    <a:pt x="142" y="56"/>
                  </a:lnTo>
                  <a:lnTo>
                    <a:pt x="113" y="56"/>
                  </a:lnTo>
                  <a:lnTo>
                    <a:pt x="142" y="113"/>
                  </a:lnTo>
                  <a:lnTo>
                    <a:pt x="227" y="198"/>
                  </a:lnTo>
                  <a:lnTo>
                    <a:pt x="255" y="226"/>
                  </a:lnTo>
                  <a:lnTo>
                    <a:pt x="227" y="283"/>
                  </a:lnTo>
                  <a:lnTo>
                    <a:pt x="312" y="368"/>
                  </a:lnTo>
                  <a:lnTo>
                    <a:pt x="369" y="396"/>
                  </a:lnTo>
                  <a:lnTo>
                    <a:pt x="397" y="425"/>
                  </a:lnTo>
                  <a:lnTo>
                    <a:pt x="369" y="425"/>
                  </a:lnTo>
                  <a:lnTo>
                    <a:pt x="397" y="481"/>
                  </a:lnTo>
                  <a:lnTo>
                    <a:pt x="397" y="510"/>
                  </a:lnTo>
                  <a:lnTo>
                    <a:pt x="369" y="51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4" name="Freeform 744"/>
            <p:cNvSpPr>
              <a:spLocks/>
            </p:cNvSpPr>
            <p:nvPr/>
          </p:nvSpPr>
          <p:spPr bwMode="auto">
            <a:xfrm>
              <a:off x="5279" y="2003"/>
              <a:ext cx="369" cy="227"/>
            </a:xfrm>
            <a:custGeom>
              <a:avLst/>
              <a:gdLst>
                <a:gd name="T0" fmla="*/ 57 w 369"/>
                <a:gd name="T1" fmla="*/ 227 h 227"/>
                <a:gd name="T2" fmla="*/ 0 w 369"/>
                <a:gd name="T3" fmla="*/ 171 h 227"/>
                <a:gd name="T4" fmla="*/ 29 w 369"/>
                <a:gd name="T5" fmla="*/ 114 h 227"/>
                <a:gd name="T6" fmla="*/ 114 w 369"/>
                <a:gd name="T7" fmla="*/ 85 h 227"/>
                <a:gd name="T8" fmla="*/ 170 w 369"/>
                <a:gd name="T9" fmla="*/ 85 h 227"/>
                <a:gd name="T10" fmla="*/ 170 w 369"/>
                <a:gd name="T11" fmla="*/ 57 h 227"/>
                <a:gd name="T12" fmla="*/ 227 w 369"/>
                <a:gd name="T13" fmla="*/ 29 h 227"/>
                <a:gd name="T14" fmla="*/ 227 w 369"/>
                <a:gd name="T15" fmla="*/ 57 h 227"/>
                <a:gd name="T16" fmla="*/ 256 w 369"/>
                <a:gd name="T17" fmla="*/ 0 h 227"/>
                <a:gd name="T18" fmla="*/ 284 w 369"/>
                <a:gd name="T19" fmla="*/ 0 h 227"/>
                <a:gd name="T20" fmla="*/ 284 w 369"/>
                <a:gd name="T21" fmla="*/ 29 h 227"/>
                <a:gd name="T22" fmla="*/ 312 w 369"/>
                <a:gd name="T23" fmla="*/ 57 h 227"/>
                <a:gd name="T24" fmla="*/ 312 w 369"/>
                <a:gd name="T25" fmla="*/ 85 h 227"/>
                <a:gd name="T26" fmla="*/ 341 w 369"/>
                <a:gd name="T27" fmla="*/ 114 h 227"/>
                <a:gd name="T28" fmla="*/ 341 w 369"/>
                <a:gd name="T29" fmla="*/ 142 h 227"/>
                <a:gd name="T30" fmla="*/ 341 w 369"/>
                <a:gd name="T31" fmla="*/ 171 h 227"/>
                <a:gd name="T32" fmla="*/ 369 w 369"/>
                <a:gd name="T33" fmla="*/ 199 h 227"/>
                <a:gd name="T34" fmla="*/ 312 w 369"/>
                <a:gd name="T35" fmla="*/ 199 h 227"/>
                <a:gd name="T36" fmla="*/ 284 w 369"/>
                <a:gd name="T37" fmla="*/ 199 h 227"/>
                <a:gd name="T38" fmla="*/ 227 w 369"/>
                <a:gd name="T39" fmla="*/ 171 h 227"/>
                <a:gd name="T40" fmla="*/ 199 w 369"/>
                <a:gd name="T41" fmla="*/ 171 h 227"/>
                <a:gd name="T42" fmla="*/ 142 w 369"/>
                <a:gd name="T43" fmla="*/ 142 h 227"/>
                <a:gd name="T44" fmla="*/ 114 w 369"/>
                <a:gd name="T45" fmla="*/ 142 h 227"/>
                <a:gd name="T46" fmla="*/ 57 w 369"/>
                <a:gd name="T47" fmla="*/ 171 h 227"/>
                <a:gd name="T48" fmla="*/ 57 w 369"/>
                <a:gd name="T49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369" h="227">
                  <a:moveTo>
                    <a:pt x="57" y="227"/>
                  </a:moveTo>
                  <a:lnTo>
                    <a:pt x="0" y="171"/>
                  </a:lnTo>
                  <a:lnTo>
                    <a:pt x="29" y="114"/>
                  </a:lnTo>
                  <a:lnTo>
                    <a:pt x="114" y="85"/>
                  </a:lnTo>
                  <a:lnTo>
                    <a:pt x="170" y="85"/>
                  </a:lnTo>
                  <a:lnTo>
                    <a:pt x="170" y="57"/>
                  </a:lnTo>
                  <a:lnTo>
                    <a:pt x="227" y="29"/>
                  </a:lnTo>
                  <a:lnTo>
                    <a:pt x="227" y="57"/>
                  </a:lnTo>
                  <a:lnTo>
                    <a:pt x="256" y="0"/>
                  </a:lnTo>
                  <a:lnTo>
                    <a:pt x="284" y="0"/>
                  </a:lnTo>
                  <a:lnTo>
                    <a:pt x="284" y="29"/>
                  </a:lnTo>
                  <a:lnTo>
                    <a:pt x="312" y="57"/>
                  </a:lnTo>
                  <a:lnTo>
                    <a:pt x="312" y="85"/>
                  </a:lnTo>
                  <a:lnTo>
                    <a:pt x="341" y="114"/>
                  </a:lnTo>
                  <a:lnTo>
                    <a:pt x="341" y="142"/>
                  </a:lnTo>
                  <a:lnTo>
                    <a:pt x="341" y="171"/>
                  </a:lnTo>
                  <a:lnTo>
                    <a:pt x="369" y="199"/>
                  </a:lnTo>
                  <a:lnTo>
                    <a:pt x="312" y="199"/>
                  </a:lnTo>
                  <a:lnTo>
                    <a:pt x="284" y="199"/>
                  </a:lnTo>
                  <a:lnTo>
                    <a:pt x="227" y="171"/>
                  </a:lnTo>
                  <a:lnTo>
                    <a:pt x="199" y="171"/>
                  </a:lnTo>
                  <a:lnTo>
                    <a:pt x="142" y="142"/>
                  </a:lnTo>
                  <a:lnTo>
                    <a:pt x="114" y="142"/>
                  </a:lnTo>
                  <a:lnTo>
                    <a:pt x="57" y="171"/>
                  </a:lnTo>
                  <a:lnTo>
                    <a:pt x="57" y="22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5" name="Freeform 745"/>
            <p:cNvSpPr>
              <a:spLocks/>
            </p:cNvSpPr>
            <p:nvPr/>
          </p:nvSpPr>
          <p:spPr bwMode="auto">
            <a:xfrm>
              <a:off x="5563" y="1918"/>
              <a:ext cx="227" cy="199"/>
            </a:xfrm>
            <a:custGeom>
              <a:avLst/>
              <a:gdLst>
                <a:gd name="T0" fmla="*/ 0 w 227"/>
                <a:gd name="T1" fmla="*/ 85 h 199"/>
                <a:gd name="T2" fmla="*/ 0 w 227"/>
                <a:gd name="T3" fmla="*/ 114 h 199"/>
                <a:gd name="T4" fmla="*/ 28 w 227"/>
                <a:gd name="T5" fmla="*/ 142 h 199"/>
                <a:gd name="T6" fmla="*/ 28 w 227"/>
                <a:gd name="T7" fmla="*/ 170 h 199"/>
                <a:gd name="T8" fmla="*/ 57 w 227"/>
                <a:gd name="T9" fmla="*/ 199 h 199"/>
                <a:gd name="T10" fmla="*/ 85 w 227"/>
                <a:gd name="T11" fmla="*/ 170 h 199"/>
                <a:gd name="T12" fmla="*/ 113 w 227"/>
                <a:gd name="T13" fmla="*/ 199 h 199"/>
                <a:gd name="T14" fmla="*/ 227 w 227"/>
                <a:gd name="T15" fmla="*/ 142 h 199"/>
                <a:gd name="T16" fmla="*/ 170 w 227"/>
                <a:gd name="T17" fmla="*/ 85 h 199"/>
                <a:gd name="T18" fmla="*/ 198 w 227"/>
                <a:gd name="T19" fmla="*/ 57 h 199"/>
                <a:gd name="T20" fmla="*/ 198 w 227"/>
                <a:gd name="T21" fmla="*/ 29 h 199"/>
                <a:gd name="T22" fmla="*/ 142 w 227"/>
                <a:gd name="T23" fmla="*/ 0 h 199"/>
                <a:gd name="T24" fmla="*/ 113 w 227"/>
                <a:gd name="T25" fmla="*/ 29 h 199"/>
                <a:gd name="T26" fmla="*/ 28 w 227"/>
                <a:gd name="T27" fmla="*/ 57 h 199"/>
                <a:gd name="T28" fmla="*/ 0 w 227"/>
                <a:gd name="T29" fmla="*/ 85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27" h="199">
                  <a:moveTo>
                    <a:pt x="0" y="85"/>
                  </a:moveTo>
                  <a:lnTo>
                    <a:pt x="0" y="114"/>
                  </a:lnTo>
                  <a:lnTo>
                    <a:pt x="28" y="142"/>
                  </a:lnTo>
                  <a:lnTo>
                    <a:pt x="28" y="170"/>
                  </a:lnTo>
                  <a:lnTo>
                    <a:pt x="57" y="199"/>
                  </a:lnTo>
                  <a:lnTo>
                    <a:pt x="85" y="170"/>
                  </a:lnTo>
                  <a:lnTo>
                    <a:pt x="113" y="199"/>
                  </a:lnTo>
                  <a:lnTo>
                    <a:pt x="227" y="142"/>
                  </a:lnTo>
                  <a:lnTo>
                    <a:pt x="170" y="85"/>
                  </a:lnTo>
                  <a:lnTo>
                    <a:pt x="198" y="57"/>
                  </a:lnTo>
                  <a:lnTo>
                    <a:pt x="198" y="29"/>
                  </a:lnTo>
                  <a:lnTo>
                    <a:pt x="142" y="0"/>
                  </a:lnTo>
                  <a:lnTo>
                    <a:pt x="113" y="29"/>
                  </a:lnTo>
                  <a:lnTo>
                    <a:pt x="28" y="57"/>
                  </a:lnTo>
                  <a:lnTo>
                    <a:pt x="0" y="8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6" name="Freeform 746"/>
            <p:cNvSpPr>
              <a:spLocks/>
            </p:cNvSpPr>
            <p:nvPr/>
          </p:nvSpPr>
          <p:spPr bwMode="auto">
            <a:xfrm>
              <a:off x="5478" y="1521"/>
              <a:ext cx="737" cy="454"/>
            </a:xfrm>
            <a:custGeom>
              <a:avLst/>
              <a:gdLst>
                <a:gd name="T0" fmla="*/ 113 w 737"/>
                <a:gd name="T1" fmla="*/ 454 h 454"/>
                <a:gd name="T2" fmla="*/ 85 w 737"/>
                <a:gd name="T3" fmla="*/ 369 h 454"/>
                <a:gd name="T4" fmla="*/ 85 w 737"/>
                <a:gd name="T5" fmla="*/ 341 h 454"/>
                <a:gd name="T6" fmla="*/ 113 w 737"/>
                <a:gd name="T7" fmla="*/ 369 h 454"/>
                <a:gd name="T8" fmla="*/ 227 w 737"/>
                <a:gd name="T9" fmla="*/ 284 h 454"/>
                <a:gd name="T10" fmla="*/ 255 w 737"/>
                <a:gd name="T11" fmla="*/ 199 h 454"/>
                <a:gd name="T12" fmla="*/ 170 w 737"/>
                <a:gd name="T13" fmla="*/ 199 h 454"/>
                <a:gd name="T14" fmla="*/ 85 w 737"/>
                <a:gd name="T15" fmla="*/ 142 h 454"/>
                <a:gd name="T16" fmla="*/ 57 w 737"/>
                <a:gd name="T17" fmla="*/ 142 h 454"/>
                <a:gd name="T18" fmla="*/ 57 w 737"/>
                <a:gd name="T19" fmla="*/ 171 h 454"/>
                <a:gd name="T20" fmla="*/ 0 w 737"/>
                <a:gd name="T21" fmla="*/ 142 h 454"/>
                <a:gd name="T22" fmla="*/ 0 w 737"/>
                <a:gd name="T23" fmla="*/ 114 h 454"/>
                <a:gd name="T24" fmla="*/ 57 w 737"/>
                <a:gd name="T25" fmla="*/ 57 h 454"/>
                <a:gd name="T26" fmla="*/ 113 w 737"/>
                <a:gd name="T27" fmla="*/ 57 h 454"/>
                <a:gd name="T28" fmla="*/ 170 w 737"/>
                <a:gd name="T29" fmla="*/ 29 h 454"/>
                <a:gd name="T30" fmla="*/ 198 w 737"/>
                <a:gd name="T31" fmla="*/ 29 h 454"/>
                <a:gd name="T32" fmla="*/ 255 w 737"/>
                <a:gd name="T33" fmla="*/ 29 h 454"/>
                <a:gd name="T34" fmla="*/ 255 w 737"/>
                <a:gd name="T35" fmla="*/ 0 h 454"/>
                <a:gd name="T36" fmla="*/ 312 w 737"/>
                <a:gd name="T37" fmla="*/ 29 h 454"/>
                <a:gd name="T38" fmla="*/ 312 w 737"/>
                <a:gd name="T39" fmla="*/ 57 h 454"/>
                <a:gd name="T40" fmla="*/ 368 w 737"/>
                <a:gd name="T41" fmla="*/ 57 h 454"/>
                <a:gd name="T42" fmla="*/ 397 w 737"/>
                <a:gd name="T43" fmla="*/ 29 h 454"/>
                <a:gd name="T44" fmla="*/ 482 w 737"/>
                <a:gd name="T45" fmla="*/ 29 h 454"/>
                <a:gd name="T46" fmla="*/ 510 w 737"/>
                <a:gd name="T47" fmla="*/ 0 h 454"/>
                <a:gd name="T48" fmla="*/ 538 w 737"/>
                <a:gd name="T49" fmla="*/ 86 h 454"/>
                <a:gd name="T50" fmla="*/ 567 w 737"/>
                <a:gd name="T51" fmla="*/ 86 h 454"/>
                <a:gd name="T52" fmla="*/ 595 w 737"/>
                <a:gd name="T53" fmla="*/ 114 h 454"/>
                <a:gd name="T54" fmla="*/ 567 w 737"/>
                <a:gd name="T55" fmla="*/ 142 h 454"/>
                <a:gd name="T56" fmla="*/ 624 w 737"/>
                <a:gd name="T57" fmla="*/ 171 h 454"/>
                <a:gd name="T58" fmla="*/ 624 w 737"/>
                <a:gd name="T59" fmla="*/ 199 h 454"/>
                <a:gd name="T60" fmla="*/ 680 w 737"/>
                <a:gd name="T61" fmla="*/ 199 h 454"/>
                <a:gd name="T62" fmla="*/ 737 w 737"/>
                <a:gd name="T63" fmla="*/ 256 h 454"/>
                <a:gd name="T64" fmla="*/ 680 w 737"/>
                <a:gd name="T65" fmla="*/ 284 h 454"/>
                <a:gd name="T66" fmla="*/ 680 w 737"/>
                <a:gd name="T67" fmla="*/ 312 h 454"/>
                <a:gd name="T68" fmla="*/ 595 w 737"/>
                <a:gd name="T69" fmla="*/ 341 h 454"/>
                <a:gd name="T70" fmla="*/ 595 w 737"/>
                <a:gd name="T71" fmla="*/ 369 h 454"/>
                <a:gd name="T72" fmla="*/ 567 w 737"/>
                <a:gd name="T73" fmla="*/ 341 h 454"/>
                <a:gd name="T74" fmla="*/ 595 w 737"/>
                <a:gd name="T75" fmla="*/ 397 h 454"/>
                <a:gd name="T76" fmla="*/ 538 w 737"/>
                <a:gd name="T77" fmla="*/ 369 h 454"/>
                <a:gd name="T78" fmla="*/ 510 w 737"/>
                <a:gd name="T79" fmla="*/ 341 h 454"/>
                <a:gd name="T80" fmla="*/ 453 w 737"/>
                <a:gd name="T81" fmla="*/ 312 h 454"/>
                <a:gd name="T82" fmla="*/ 425 w 737"/>
                <a:gd name="T83" fmla="*/ 341 h 454"/>
                <a:gd name="T84" fmla="*/ 397 w 737"/>
                <a:gd name="T85" fmla="*/ 312 h 454"/>
                <a:gd name="T86" fmla="*/ 453 w 737"/>
                <a:gd name="T87" fmla="*/ 397 h 454"/>
                <a:gd name="T88" fmla="*/ 453 w 737"/>
                <a:gd name="T89" fmla="*/ 426 h 454"/>
                <a:gd name="T90" fmla="*/ 397 w 737"/>
                <a:gd name="T91" fmla="*/ 426 h 454"/>
                <a:gd name="T92" fmla="*/ 368 w 737"/>
                <a:gd name="T93" fmla="*/ 454 h 454"/>
                <a:gd name="T94" fmla="*/ 312 w 737"/>
                <a:gd name="T95" fmla="*/ 426 h 454"/>
                <a:gd name="T96" fmla="*/ 312 w 737"/>
                <a:gd name="T97" fmla="*/ 454 h 454"/>
                <a:gd name="T98" fmla="*/ 283 w 737"/>
                <a:gd name="T99" fmla="*/ 454 h 454"/>
                <a:gd name="T100" fmla="*/ 283 w 737"/>
                <a:gd name="T101" fmla="*/ 426 h 454"/>
                <a:gd name="T102" fmla="*/ 227 w 737"/>
                <a:gd name="T103" fmla="*/ 397 h 454"/>
                <a:gd name="T104" fmla="*/ 198 w 737"/>
                <a:gd name="T105" fmla="*/ 426 h 454"/>
                <a:gd name="T106" fmla="*/ 113 w 737"/>
                <a:gd name="T107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737" h="454">
                  <a:moveTo>
                    <a:pt x="113" y="454"/>
                  </a:moveTo>
                  <a:lnTo>
                    <a:pt x="85" y="369"/>
                  </a:lnTo>
                  <a:lnTo>
                    <a:pt x="85" y="341"/>
                  </a:lnTo>
                  <a:lnTo>
                    <a:pt x="113" y="369"/>
                  </a:lnTo>
                  <a:lnTo>
                    <a:pt x="227" y="284"/>
                  </a:lnTo>
                  <a:lnTo>
                    <a:pt x="255" y="199"/>
                  </a:lnTo>
                  <a:lnTo>
                    <a:pt x="170" y="199"/>
                  </a:lnTo>
                  <a:lnTo>
                    <a:pt x="85" y="142"/>
                  </a:lnTo>
                  <a:lnTo>
                    <a:pt x="57" y="142"/>
                  </a:lnTo>
                  <a:lnTo>
                    <a:pt x="57" y="171"/>
                  </a:lnTo>
                  <a:lnTo>
                    <a:pt x="0" y="142"/>
                  </a:lnTo>
                  <a:lnTo>
                    <a:pt x="0" y="114"/>
                  </a:lnTo>
                  <a:lnTo>
                    <a:pt x="57" y="57"/>
                  </a:lnTo>
                  <a:lnTo>
                    <a:pt x="113" y="57"/>
                  </a:lnTo>
                  <a:lnTo>
                    <a:pt x="170" y="29"/>
                  </a:lnTo>
                  <a:lnTo>
                    <a:pt x="198" y="29"/>
                  </a:lnTo>
                  <a:lnTo>
                    <a:pt x="255" y="29"/>
                  </a:lnTo>
                  <a:lnTo>
                    <a:pt x="255" y="0"/>
                  </a:lnTo>
                  <a:lnTo>
                    <a:pt x="312" y="29"/>
                  </a:lnTo>
                  <a:lnTo>
                    <a:pt x="312" y="57"/>
                  </a:lnTo>
                  <a:lnTo>
                    <a:pt x="368" y="57"/>
                  </a:lnTo>
                  <a:lnTo>
                    <a:pt x="397" y="29"/>
                  </a:lnTo>
                  <a:lnTo>
                    <a:pt x="482" y="29"/>
                  </a:lnTo>
                  <a:lnTo>
                    <a:pt x="510" y="0"/>
                  </a:lnTo>
                  <a:lnTo>
                    <a:pt x="538" y="86"/>
                  </a:lnTo>
                  <a:lnTo>
                    <a:pt x="567" y="86"/>
                  </a:lnTo>
                  <a:lnTo>
                    <a:pt x="595" y="114"/>
                  </a:lnTo>
                  <a:lnTo>
                    <a:pt x="567" y="142"/>
                  </a:lnTo>
                  <a:lnTo>
                    <a:pt x="624" y="171"/>
                  </a:lnTo>
                  <a:lnTo>
                    <a:pt x="624" y="199"/>
                  </a:lnTo>
                  <a:lnTo>
                    <a:pt x="680" y="199"/>
                  </a:lnTo>
                  <a:lnTo>
                    <a:pt x="737" y="256"/>
                  </a:lnTo>
                  <a:lnTo>
                    <a:pt x="680" y="284"/>
                  </a:lnTo>
                  <a:lnTo>
                    <a:pt x="680" y="312"/>
                  </a:lnTo>
                  <a:lnTo>
                    <a:pt x="595" y="341"/>
                  </a:lnTo>
                  <a:lnTo>
                    <a:pt x="595" y="369"/>
                  </a:lnTo>
                  <a:lnTo>
                    <a:pt x="567" y="341"/>
                  </a:lnTo>
                  <a:lnTo>
                    <a:pt x="595" y="397"/>
                  </a:lnTo>
                  <a:lnTo>
                    <a:pt x="538" y="369"/>
                  </a:lnTo>
                  <a:lnTo>
                    <a:pt x="510" y="341"/>
                  </a:lnTo>
                  <a:lnTo>
                    <a:pt x="453" y="312"/>
                  </a:lnTo>
                  <a:lnTo>
                    <a:pt x="425" y="341"/>
                  </a:lnTo>
                  <a:lnTo>
                    <a:pt x="397" y="312"/>
                  </a:lnTo>
                  <a:lnTo>
                    <a:pt x="453" y="397"/>
                  </a:lnTo>
                  <a:lnTo>
                    <a:pt x="453" y="426"/>
                  </a:lnTo>
                  <a:lnTo>
                    <a:pt x="397" y="426"/>
                  </a:lnTo>
                  <a:lnTo>
                    <a:pt x="368" y="454"/>
                  </a:lnTo>
                  <a:lnTo>
                    <a:pt x="312" y="426"/>
                  </a:lnTo>
                  <a:lnTo>
                    <a:pt x="312" y="454"/>
                  </a:lnTo>
                  <a:lnTo>
                    <a:pt x="283" y="454"/>
                  </a:lnTo>
                  <a:lnTo>
                    <a:pt x="283" y="426"/>
                  </a:lnTo>
                  <a:lnTo>
                    <a:pt x="227" y="397"/>
                  </a:lnTo>
                  <a:lnTo>
                    <a:pt x="198" y="426"/>
                  </a:lnTo>
                  <a:lnTo>
                    <a:pt x="113" y="45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7" name="Freeform 747"/>
            <p:cNvSpPr>
              <a:spLocks/>
            </p:cNvSpPr>
            <p:nvPr/>
          </p:nvSpPr>
          <p:spPr bwMode="auto">
            <a:xfrm>
              <a:off x="6045" y="1323"/>
              <a:ext cx="510" cy="397"/>
            </a:xfrm>
            <a:custGeom>
              <a:avLst/>
              <a:gdLst>
                <a:gd name="T0" fmla="*/ 113 w 510"/>
                <a:gd name="T1" fmla="*/ 397 h 397"/>
                <a:gd name="T2" fmla="*/ 57 w 510"/>
                <a:gd name="T3" fmla="*/ 397 h 397"/>
                <a:gd name="T4" fmla="*/ 57 w 510"/>
                <a:gd name="T5" fmla="*/ 369 h 397"/>
                <a:gd name="T6" fmla="*/ 0 w 510"/>
                <a:gd name="T7" fmla="*/ 340 h 397"/>
                <a:gd name="T8" fmla="*/ 28 w 510"/>
                <a:gd name="T9" fmla="*/ 312 h 397"/>
                <a:gd name="T10" fmla="*/ 28 w 510"/>
                <a:gd name="T11" fmla="*/ 255 h 397"/>
                <a:gd name="T12" fmla="*/ 57 w 510"/>
                <a:gd name="T13" fmla="*/ 255 h 397"/>
                <a:gd name="T14" fmla="*/ 113 w 510"/>
                <a:gd name="T15" fmla="*/ 198 h 397"/>
                <a:gd name="T16" fmla="*/ 170 w 510"/>
                <a:gd name="T17" fmla="*/ 227 h 397"/>
                <a:gd name="T18" fmla="*/ 283 w 510"/>
                <a:gd name="T19" fmla="*/ 113 h 397"/>
                <a:gd name="T20" fmla="*/ 312 w 510"/>
                <a:gd name="T21" fmla="*/ 57 h 397"/>
                <a:gd name="T22" fmla="*/ 340 w 510"/>
                <a:gd name="T23" fmla="*/ 57 h 397"/>
                <a:gd name="T24" fmla="*/ 368 w 510"/>
                <a:gd name="T25" fmla="*/ 0 h 397"/>
                <a:gd name="T26" fmla="*/ 425 w 510"/>
                <a:gd name="T27" fmla="*/ 28 h 397"/>
                <a:gd name="T28" fmla="*/ 453 w 510"/>
                <a:gd name="T29" fmla="*/ 113 h 397"/>
                <a:gd name="T30" fmla="*/ 510 w 510"/>
                <a:gd name="T31" fmla="*/ 142 h 397"/>
                <a:gd name="T32" fmla="*/ 510 w 510"/>
                <a:gd name="T33" fmla="*/ 170 h 397"/>
                <a:gd name="T34" fmla="*/ 482 w 510"/>
                <a:gd name="T35" fmla="*/ 170 h 397"/>
                <a:gd name="T36" fmla="*/ 425 w 510"/>
                <a:gd name="T37" fmla="*/ 255 h 397"/>
                <a:gd name="T38" fmla="*/ 255 w 510"/>
                <a:gd name="T39" fmla="*/ 284 h 397"/>
                <a:gd name="T40" fmla="*/ 170 w 510"/>
                <a:gd name="T41" fmla="*/ 255 h 397"/>
                <a:gd name="T42" fmla="*/ 142 w 510"/>
                <a:gd name="T43" fmla="*/ 284 h 397"/>
                <a:gd name="T44" fmla="*/ 170 w 510"/>
                <a:gd name="T45" fmla="*/ 312 h 397"/>
                <a:gd name="T46" fmla="*/ 170 w 510"/>
                <a:gd name="T47" fmla="*/ 369 h 397"/>
                <a:gd name="T48" fmla="*/ 85 w 510"/>
                <a:gd name="T49" fmla="*/ 340 h 397"/>
                <a:gd name="T50" fmla="*/ 113 w 510"/>
                <a:gd name="T51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10" h="397">
                  <a:moveTo>
                    <a:pt x="113" y="397"/>
                  </a:moveTo>
                  <a:lnTo>
                    <a:pt x="57" y="397"/>
                  </a:lnTo>
                  <a:lnTo>
                    <a:pt x="57" y="369"/>
                  </a:lnTo>
                  <a:lnTo>
                    <a:pt x="0" y="340"/>
                  </a:lnTo>
                  <a:lnTo>
                    <a:pt x="28" y="312"/>
                  </a:lnTo>
                  <a:lnTo>
                    <a:pt x="28" y="255"/>
                  </a:lnTo>
                  <a:lnTo>
                    <a:pt x="57" y="255"/>
                  </a:lnTo>
                  <a:lnTo>
                    <a:pt x="113" y="198"/>
                  </a:lnTo>
                  <a:lnTo>
                    <a:pt x="170" y="227"/>
                  </a:lnTo>
                  <a:lnTo>
                    <a:pt x="283" y="113"/>
                  </a:lnTo>
                  <a:lnTo>
                    <a:pt x="312" y="57"/>
                  </a:lnTo>
                  <a:lnTo>
                    <a:pt x="340" y="57"/>
                  </a:lnTo>
                  <a:lnTo>
                    <a:pt x="368" y="0"/>
                  </a:lnTo>
                  <a:lnTo>
                    <a:pt x="425" y="28"/>
                  </a:lnTo>
                  <a:lnTo>
                    <a:pt x="453" y="113"/>
                  </a:lnTo>
                  <a:lnTo>
                    <a:pt x="510" y="142"/>
                  </a:lnTo>
                  <a:lnTo>
                    <a:pt x="510" y="170"/>
                  </a:lnTo>
                  <a:lnTo>
                    <a:pt x="482" y="170"/>
                  </a:lnTo>
                  <a:lnTo>
                    <a:pt x="425" y="255"/>
                  </a:lnTo>
                  <a:lnTo>
                    <a:pt x="255" y="284"/>
                  </a:lnTo>
                  <a:lnTo>
                    <a:pt x="170" y="255"/>
                  </a:lnTo>
                  <a:lnTo>
                    <a:pt x="142" y="284"/>
                  </a:lnTo>
                  <a:lnTo>
                    <a:pt x="170" y="312"/>
                  </a:lnTo>
                  <a:lnTo>
                    <a:pt x="170" y="369"/>
                  </a:lnTo>
                  <a:lnTo>
                    <a:pt x="85" y="340"/>
                  </a:lnTo>
                  <a:lnTo>
                    <a:pt x="113" y="39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8" name="Freeform 748"/>
            <p:cNvSpPr>
              <a:spLocks/>
            </p:cNvSpPr>
            <p:nvPr/>
          </p:nvSpPr>
          <p:spPr bwMode="auto">
            <a:xfrm>
              <a:off x="5988" y="1295"/>
              <a:ext cx="369" cy="340"/>
            </a:xfrm>
            <a:custGeom>
              <a:avLst/>
              <a:gdLst>
                <a:gd name="T0" fmla="*/ 0 w 369"/>
                <a:gd name="T1" fmla="*/ 226 h 340"/>
                <a:gd name="T2" fmla="*/ 28 w 369"/>
                <a:gd name="T3" fmla="*/ 312 h 340"/>
                <a:gd name="T4" fmla="*/ 57 w 369"/>
                <a:gd name="T5" fmla="*/ 312 h 340"/>
                <a:gd name="T6" fmla="*/ 85 w 369"/>
                <a:gd name="T7" fmla="*/ 340 h 340"/>
                <a:gd name="T8" fmla="*/ 85 w 369"/>
                <a:gd name="T9" fmla="*/ 283 h 340"/>
                <a:gd name="T10" fmla="*/ 114 w 369"/>
                <a:gd name="T11" fmla="*/ 283 h 340"/>
                <a:gd name="T12" fmla="*/ 170 w 369"/>
                <a:gd name="T13" fmla="*/ 226 h 340"/>
                <a:gd name="T14" fmla="*/ 227 w 369"/>
                <a:gd name="T15" fmla="*/ 255 h 340"/>
                <a:gd name="T16" fmla="*/ 340 w 369"/>
                <a:gd name="T17" fmla="*/ 141 h 340"/>
                <a:gd name="T18" fmla="*/ 369 w 369"/>
                <a:gd name="T19" fmla="*/ 85 h 340"/>
                <a:gd name="T20" fmla="*/ 284 w 369"/>
                <a:gd name="T21" fmla="*/ 56 h 340"/>
                <a:gd name="T22" fmla="*/ 255 w 369"/>
                <a:gd name="T23" fmla="*/ 0 h 340"/>
                <a:gd name="T24" fmla="*/ 227 w 369"/>
                <a:gd name="T25" fmla="*/ 0 h 340"/>
                <a:gd name="T26" fmla="*/ 199 w 369"/>
                <a:gd name="T27" fmla="*/ 28 h 340"/>
                <a:gd name="T28" fmla="*/ 114 w 369"/>
                <a:gd name="T29" fmla="*/ 56 h 340"/>
                <a:gd name="T30" fmla="*/ 57 w 369"/>
                <a:gd name="T31" fmla="*/ 113 h 340"/>
                <a:gd name="T32" fmla="*/ 57 w 369"/>
                <a:gd name="T33" fmla="*/ 141 h 340"/>
                <a:gd name="T34" fmla="*/ 114 w 369"/>
                <a:gd name="T35" fmla="*/ 141 h 340"/>
                <a:gd name="T36" fmla="*/ 142 w 369"/>
                <a:gd name="T37" fmla="*/ 198 h 340"/>
                <a:gd name="T38" fmla="*/ 85 w 369"/>
                <a:gd name="T39" fmla="*/ 170 h 340"/>
                <a:gd name="T40" fmla="*/ 57 w 369"/>
                <a:gd name="T41" fmla="*/ 170 h 340"/>
                <a:gd name="T42" fmla="*/ 28 w 369"/>
                <a:gd name="T43" fmla="*/ 226 h 340"/>
                <a:gd name="T44" fmla="*/ 0 w 369"/>
                <a:gd name="T45" fmla="*/ 226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69" h="340">
                  <a:moveTo>
                    <a:pt x="0" y="226"/>
                  </a:moveTo>
                  <a:lnTo>
                    <a:pt x="28" y="312"/>
                  </a:lnTo>
                  <a:lnTo>
                    <a:pt x="57" y="312"/>
                  </a:lnTo>
                  <a:lnTo>
                    <a:pt x="85" y="340"/>
                  </a:lnTo>
                  <a:lnTo>
                    <a:pt x="85" y="283"/>
                  </a:lnTo>
                  <a:lnTo>
                    <a:pt x="114" y="283"/>
                  </a:lnTo>
                  <a:lnTo>
                    <a:pt x="170" y="226"/>
                  </a:lnTo>
                  <a:lnTo>
                    <a:pt x="227" y="255"/>
                  </a:lnTo>
                  <a:lnTo>
                    <a:pt x="340" y="141"/>
                  </a:lnTo>
                  <a:lnTo>
                    <a:pt x="369" y="85"/>
                  </a:lnTo>
                  <a:lnTo>
                    <a:pt x="284" y="56"/>
                  </a:lnTo>
                  <a:lnTo>
                    <a:pt x="255" y="0"/>
                  </a:lnTo>
                  <a:lnTo>
                    <a:pt x="227" y="0"/>
                  </a:lnTo>
                  <a:lnTo>
                    <a:pt x="199" y="28"/>
                  </a:lnTo>
                  <a:lnTo>
                    <a:pt x="114" y="56"/>
                  </a:lnTo>
                  <a:lnTo>
                    <a:pt x="57" y="113"/>
                  </a:lnTo>
                  <a:lnTo>
                    <a:pt x="57" y="141"/>
                  </a:lnTo>
                  <a:lnTo>
                    <a:pt x="114" y="141"/>
                  </a:lnTo>
                  <a:lnTo>
                    <a:pt x="142" y="198"/>
                  </a:lnTo>
                  <a:lnTo>
                    <a:pt x="85" y="170"/>
                  </a:lnTo>
                  <a:lnTo>
                    <a:pt x="57" y="170"/>
                  </a:lnTo>
                  <a:lnTo>
                    <a:pt x="28" y="226"/>
                  </a:lnTo>
                  <a:lnTo>
                    <a:pt x="0" y="226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9" name="Freeform 749"/>
            <p:cNvSpPr>
              <a:spLocks/>
            </p:cNvSpPr>
            <p:nvPr/>
          </p:nvSpPr>
          <p:spPr bwMode="auto">
            <a:xfrm>
              <a:off x="6215" y="784"/>
              <a:ext cx="510" cy="681"/>
            </a:xfrm>
            <a:custGeom>
              <a:avLst/>
              <a:gdLst>
                <a:gd name="T0" fmla="*/ 340 w 510"/>
                <a:gd name="T1" fmla="*/ 681 h 681"/>
                <a:gd name="T2" fmla="*/ 283 w 510"/>
                <a:gd name="T3" fmla="*/ 652 h 681"/>
                <a:gd name="T4" fmla="*/ 255 w 510"/>
                <a:gd name="T5" fmla="*/ 567 h 681"/>
                <a:gd name="T6" fmla="*/ 198 w 510"/>
                <a:gd name="T7" fmla="*/ 539 h 681"/>
                <a:gd name="T8" fmla="*/ 170 w 510"/>
                <a:gd name="T9" fmla="*/ 596 h 681"/>
                <a:gd name="T10" fmla="*/ 142 w 510"/>
                <a:gd name="T11" fmla="*/ 596 h 681"/>
                <a:gd name="T12" fmla="*/ 57 w 510"/>
                <a:gd name="T13" fmla="*/ 567 h 681"/>
                <a:gd name="T14" fmla="*/ 28 w 510"/>
                <a:gd name="T15" fmla="*/ 511 h 681"/>
                <a:gd name="T16" fmla="*/ 0 w 510"/>
                <a:gd name="T17" fmla="*/ 511 h 681"/>
                <a:gd name="T18" fmla="*/ 28 w 510"/>
                <a:gd name="T19" fmla="*/ 482 h 681"/>
                <a:gd name="T20" fmla="*/ 0 w 510"/>
                <a:gd name="T21" fmla="*/ 426 h 681"/>
                <a:gd name="T22" fmla="*/ 57 w 510"/>
                <a:gd name="T23" fmla="*/ 426 h 681"/>
                <a:gd name="T24" fmla="*/ 85 w 510"/>
                <a:gd name="T25" fmla="*/ 397 h 681"/>
                <a:gd name="T26" fmla="*/ 113 w 510"/>
                <a:gd name="T27" fmla="*/ 369 h 681"/>
                <a:gd name="T28" fmla="*/ 227 w 510"/>
                <a:gd name="T29" fmla="*/ 256 h 681"/>
                <a:gd name="T30" fmla="*/ 227 w 510"/>
                <a:gd name="T31" fmla="*/ 227 h 681"/>
                <a:gd name="T32" fmla="*/ 283 w 510"/>
                <a:gd name="T33" fmla="*/ 114 h 681"/>
                <a:gd name="T34" fmla="*/ 283 w 510"/>
                <a:gd name="T35" fmla="*/ 85 h 681"/>
                <a:gd name="T36" fmla="*/ 255 w 510"/>
                <a:gd name="T37" fmla="*/ 57 h 681"/>
                <a:gd name="T38" fmla="*/ 255 w 510"/>
                <a:gd name="T39" fmla="*/ 29 h 681"/>
                <a:gd name="T40" fmla="*/ 312 w 510"/>
                <a:gd name="T41" fmla="*/ 0 h 681"/>
                <a:gd name="T42" fmla="*/ 340 w 510"/>
                <a:gd name="T43" fmla="*/ 0 h 681"/>
                <a:gd name="T44" fmla="*/ 312 w 510"/>
                <a:gd name="T45" fmla="*/ 29 h 681"/>
                <a:gd name="T46" fmla="*/ 397 w 510"/>
                <a:gd name="T47" fmla="*/ 114 h 681"/>
                <a:gd name="T48" fmla="*/ 425 w 510"/>
                <a:gd name="T49" fmla="*/ 85 h 681"/>
                <a:gd name="T50" fmla="*/ 454 w 510"/>
                <a:gd name="T51" fmla="*/ 114 h 681"/>
                <a:gd name="T52" fmla="*/ 454 w 510"/>
                <a:gd name="T53" fmla="*/ 170 h 681"/>
                <a:gd name="T54" fmla="*/ 482 w 510"/>
                <a:gd name="T55" fmla="*/ 199 h 681"/>
                <a:gd name="T56" fmla="*/ 482 w 510"/>
                <a:gd name="T57" fmla="*/ 284 h 681"/>
                <a:gd name="T58" fmla="*/ 510 w 510"/>
                <a:gd name="T59" fmla="*/ 312 h 681"/>
                <a:gd name="T60" fmla="*/ 482 w 510"/>
                <a:gd name="T61" fmla="*/ 341 h 681"/>
                <a:gd name="T62" fmla="*/ 510 w 510"/>
                <a:gd name="T63" fmla="*/ 426 h 681"/>
                <a:gd name="T64" fmla="*/ 482 w 510"/>
                <a:gd name="T65" fmla="*/ 426 h 681"/>
                <a:gd name="T66" fmla="*/ 482 w 510"/>
                <a:gd name="T67" fmla="*/ 454 h 681"/>
                <a:gd name="T68" fmla="*/ 425 w 510"/>
                <a:gd name="T69" fmla="*/ 511 h 681"/>
                <a:gd name="T70" fmla="*/ 425 w 510"/>
                <a:gd name="T71" fmla="*/ 539 h 681"/>
                <a:gd name="T72" fmla="*/ 397 w 510"/>
                <a:gd name="T73" fmla="*/ 539 h 681"/>
                <a:gd name="T74" fmla="*/ 397 w 510"/>
                <a:gd name="T75" fmla="*/ 567 h 681"/>
                <a:gd name="T76" fmla="*/ 368 w 510"/>
                <a:gd name="T77" fmla="*/ 596 h 681"/>
                <a:gd name="T78" fmla="*/ 368 w 510"/>
                <a:gd name="T79" fmla="*/ 652 h 681"/>
                <a:gd name="T80" fmla="*/ 340 w 510"/>
                <a:gd name="T81" fmla="*/ 68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510" h="681">
                  <a:moveTo>
                    <a:pt x="340" y="681"/>
                  </a:moveTo>
                  <a:lnTo>
                    <a:pt x="283" y="652"/>
                  </a:lnTo>
                  <a:lnTo>
                    <a:pt x="255" y="567"/>
                  </a:lnTo>
                  <a:lnTo>
                    <a:pt x="198" y="539"/>
                  </a:lnTo>
                  <a:lnTo>
                    <a:pt x="170" y="596"/>
                  </a:lnTo>
                  <a:lnTo>
                    <a:pt x="142" y="596"/>
                  </a:lnTo>
                  <a:lnTo>
                    <a:pt x="57" y="567"/>
                  </a:lnTo>
                  <a:lnTo>
                    <a:pt x="28" y="511"/>
                  </a:lnTo>
                  <a:lnTo>
                    <a:pt x="0" y="511"/>
                  </a:lnTo>
                  <a:lnTo>
                    <a:pt x="28" y="482"/>
                  </a:lnTo>
                  <a:lnTo>
                    <a:pt x="0" y="426"/>
                  </a:lnTo>
                  <a:lnTo>
                    <a:pt x="57" y="426"/>
                  </a:lnTo>
                  <a:lnTo>
                    <a:pt x="85" y="397"/>
                  </a:lnTo>
                  <a:lnTo>
                    <a:pt x="113" y="369"/>
                  </a:lnTo>
                  <a:lnTo>
                    <a:pt x="227" y="256"/>
                  </a:lnTo>
                  <a:lnTo>
                    <a:pt x="227" y="227"/>
                  </a:lnTo>
                  <a:lnTo>
                    <a:pt x="283" y="114"/>
                  </a:lnTo>
                  <a:lnTo>
                    <a:pt x="283" y="85"/>
                  </a:lnTo>
                  <a:lnTo>
                    <a:pt x="255" y="57"/>
                  </a:lnTo>
                  <a:lnTo>
                    <a:pt x="255" y="29"/>
                  </a:lnTo>
                  <a:lnTo>
                    <a:pt x="312" y="0"/>
                  </a:lnTo>
                  <a:lnTo>
                    <a:pt x="340" y="0"/>
                  </a:lnTo>
                  <a:lnTo>
                    <a:pt x="312" y="29"/>
                  </a:lnTo>
                  <a:lnTo>
                    <a:pt x="397" y="114"/>
                  </a:lnTo>
                  <a:lnTo>
                    <a:pt x="425" y="85"/>
                  </a:lnTo>
                  <a:lnTo>
                    <a:pt x="454" y="114"/>
                  </a:lnTo>
                  <a:lnTo>
                    <a:pt x="454" y="170"/>
                  </a:lnTo>
                  <a:lnTo>
                    <a:pt x="482" y="199"/>
                  </a:lnTo>
                  <a:lnTo>
                    <a:pt x="482" y="284"/>
                  </a:lnTo>
                  <a:lnTo>
                    <a:pt x="510" y="312"/>
                  </a:lnTo>
                  <a:lnTo>
                    <a:pt x="482" y="341"/>
                  </a:lnTo>
                  <a:lnTo>
                    <a:pt x="510" y="426"/>
                  </a:lnTo>
                  <a:lnTo>
                    <a:pt x="482" y="426"/>
                  </a:lnTo>
                  <a:lnTo>
                    <a:pt x="482" y="454"/>
                  </a:lnTo>
                  <a:lnTo>
                    <a:pt x="425" y="511"/>
                  </a:lnTo>
                  <a:lnTo>
                    <a:pt x="425" y="539"/>
                  </a:lnTo>
                  <a:lnTo>
                    <a:pt x="397" y="539"/>
                  </a:lnTo>
                  <a:lnTo>
                    <a:pt x="397" y="567"/>
                  </a:lnTo>
                  <a:lnTo>
                    <a:pt x="368" y="596"/>
                  </a:lnTo>
                  <a:lnTo>
                    <a:pt x="368" y="652"/>
                  </a:lnTo>
                  <a:lnTo>
                    <a:pt x="340" y="681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0" name="Freeform 750"/>
            <p:cNvSpPr>
              <a:spLocks/>
            </p:cNvSpPr>
            <p:nvPr/>
          </p:nvSpPr>
          <p:spPr bwMode="auto">
            <a:xfrm>
              <a:off x="5535" y="1323"/>
              <a:ext cx="255" cy="227"/>
            </a:xfrm>
            <a:custGeom>
              <a:avLst/>
              <a:gdLst>
                <a:gd name="T0" fmla="*/ 198 w 255"/>
                <a:gd name="T1" fmla="*/ 227 h 227"/>
                <a:gd name="T2" fmla="*/ 113 w 255"/>
                <a:gd name="T3" fmla="*/ 227 h 227"/>
                <a:gd name="T4" fmla="*/ 141 w 255"/>
                <a:gd name="T5" fmla="*/ 198 h 227"/>
                <a:gd name="T6" fmla="*/ 113 w 255"/>
                <a:gd name="T7" fmla="*/ 142 h 227"/>
                <a:gd name="T8" fmla="*/ 85 w 255"/>
                <a:gd name="T9" fmla="*/ 113 h 227"/>
                <a:gd name="T10" fmla="*/ 56 w 255"/>
                <a:gd name="T11" fmla="*/ 142 h 227"/>
                <a:gd name="T12" fmla="*/ 0 w 255"/>
                <a:gd name="T13" fmla="*/ 85 h 227"/>
                <a:gd name="T14" fmla="*/ 0 w 255"/>
                <a:gd name="T15" fmla="*/ 28 h 227"/>
                <a:gd name="T16" fmla="*/ 85 w 255"/>
                <a:gd name="T17" fmla="*/ 0 h 227"/>
                <a:gd name="T18" fmla="*/ 170 w 255"/>
                <a:gd name="T19" fmla="*/ 28 h 227"/>
                <a:gd name="T20" fmla="*/ 141 w 255"/>
                <a:gd name="T21" fmla="*/ 57 h 227"/>
                <a:gd name="T22" fmla="*/ 198 w 255"/>
                <a:gd name="T23" fmla="*/ 28 h 227"/>
                <a:gd name="T24" fmla="*/ 255 w 255"/>
                <a:gd name="T25" fmla="*/ 57 h 227"/>
                <a:gd name="T26" fmla="*/ 255 w 255"/>
                <a:gd name="T27" fmla="*/ 85 h 227"/>
                <a:gd name="T28" fmla="*/ 226 w 255"/>
                <a:gd name="T29" fmla="*/ 113 h 227"/>
                <a:gd name="T30" fmla="*/ 198 w 255"/>
                <a:gd name="T31" fmla="*/ 198 h 227"/>
                <a:gd name="T32" fmla="*/ 198 w 255"/>
                <a:gd name="T33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55" h="227">
                  <a:moveTo>
                    <a:pt x="198" y="227"/>
                  </a:moveTo>
                  <a:lnTo>
                    <a:pt x="113" y="227"/>
                  </a:lnTo>
                  <a:lnTo>
                    <a:pt x="141" y="198"/>
                  </a:lnTo>
                  <a:lnTo>
                    <a:pt x="113" y="142"/>
                  </a:lnTo>
                  <a:lnTo>
                    <a:pt x="85" y="113"/>
                  </a:lnTo>
                  <a:lnTo>
                    <a:pt x="56" y="142"/>
                  </a:lnTo>
                  <a:lnTo>
                    <a:pt x="0" y="85"/>
                  </a:lnTo>
                  <a:lnTo>
                    <a:pt x="0" y="28"/>
                  </a:lnTo>
                  <a:lnTo>
                    <a:pt x="85" y="0"/>
                  </a:lnTo>
                  <a:lnTo>
                    <a:pt x="170" y="28"/>
                  </a:lnTo>
                  <a:lnTo>
                    <a:pt x="141" y="57"/>
                  </a:lnTo>
                  <a:lnTo>
                    <a:pt x="198" y="28"/>
                  </a:lnTo>
                  <a:lnTo>
                    <a:pt x="255" y="57"/>
                  </a:lnTo>
                  <a:lnTo>
                    <a:pt x="255" y="85"/>
                  </a:lnTo>
                  <a:lnTo>
                    <a:pt x="226" y="113"/>
                  </a:lnTo>
                  <a:lnTo>
                    <a:pt x="198" y="198"/>
                  </a:lnTo>
                  <a:lnTo>
                    <a:pt x="198" y="22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1" name="Freeform 751"/>
            <p:cNvSpPr>
              <a:spLocks/>
            </p:cNvSpPr>
            <p:nvPr/>
          </p:nvSpPr>
          <p:spPr bwMode="auto">
            <a:xfrm>
              <a:off x="5393" y="1323"/>
              <a:ext cx="283" cy="340"/>
            </a:xfrm>
            <a:custGeom>
              <a:avLst/>
              <a:gdLst>
                <a:gd name="T0" fmla="*/ 85 w 283"/>
                <a:gd name="T1" fmla="*/ 340 h 340"/>
                <a:gd name="T2" fmla="*/ 56 w 283"/>
                <a:gd name="T3" fmla="*/ 312 h 340"/>
                <a:gd name="T4" fmla="*/ 28 w 283"/>
                <a:gd name="T5" fmla="*/ 227 h 340"/>
                <a:gd name="T6" fmla="*/ 28 w 283"/>
                <a:gd name="T7" fmla="*/ 170 h 340"/>
                <a:gd name="T8" fmla="*/ 56 w 283"/>
                <a:gd name="T9" fmla="*/ 170 h 340"/>
                <a:gd name="T10" fmla="*/ 56 w 283"/>
                <a:gd name="T11" fmla="*/ 113 h 340"/>
                <a:gd name="T12" fmla="*/ 0 w 283"/>
                <a:gd name="T13" fmla="*/ 85 h 340"/>
                <a:gd name="T14" fmla="*/ 28 w 283"/>
                <a:gd name="T15" fmla="*/ 28 h 340"/>
                <a:gd name="T16" fmla="*/ 28 w 283"/>
                <a:gd name="T17" fmla="*/ 0 h 340"/>
                <a:gd name="T18" fmla="*/ 85 w 283"/>
                <a:gd name="T19" fmla="*/ 28 h 340"/>
                <a:gd name="T20" fmla="*/ 142 w 283"/>
                <a:gd name="T21" fmla="*/ 28 h 340"/>
                <a:gd name="T22" fmla="*/ 142 w 283"/>
                <a:gd name="T23" fmla="*/ 85 h 340"/>
                <a:gd name="T24" fmla="*/ 198 w 283"/>
                <a:gd name="T25" fmla="*/ 142 h 340"/>
                <a:gd name="T26" fmla="*/ 227 w 283"/>
                <a:gd name="T27" fmla="*/ 113 h 340"/>
                <a:gd name="T28" fmla="*/ 255 w 283"/>
                <a:gd name="T29" fmla="*/ 142 h 340"/>
                <a:gd name="T30" fmla="*/ 283 w 283"/>
                <a:gd name="T31" fmla="*/ 198 h 340"/>
                <a:gd name="T32" fmla="*/ 255 w 283"/>
                <a:gd name="T33" fmla="*/ 227 h 340"/>
                <a:gd name="T34" fmla="*/ 198 w 283"/>
                <a:gd name="T35" fmla="*/ 255 h 340"/>
                <a:gd name="T36" fmla="*/ 142 w 283"/>
                <a:gd name="T37" fmla="*/ 255 h 340"/>
                <a:gd name="T38" fmla="*/ 85 w 283"/>
                <a:gd name="T39" fmla="*/ 312 h 340"/>
                <a:gd name="T40" fmla="*/ 85 w 283"/>
                <a:gd name="T41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83" h="340">
                  <a:moveTo>
                    <a:pt x="85" y="340"/>
                  </a:moveTo>
                  <a:lnTo>
                    <a:pt x="56" y="312"/>
                  </a:lnTo>
                  <a:lnTo>
                    <a:pt x="28" y="227"/>
                  </a:lnTo>
                  <a:lnTo>
                    <a:pt x="28" y="170"/>
                  </a:lnTo>
                  <a:lnTo>
                    <a:pt x="56" y="170"/>
                  </a:lnTo>
                  <a:lnTo>
                    <a:pt x="56" y="113"/>
                  </a:lnTo>
                  <a:lnTo>
                    <a:pt x="0" y="85"/>
                  </a:lnTo>
                  <a:lnTo>
                    <a:pt x="28" y="28"/>
                  </a:lnTo>
                  <a:lnTo>
                    <a:pt x="28" y="0"/>
                  </a:lnTo>
                  <a:lnTo>
                    <a:pt x="85" y="28"/>
                  </a:lnTo>
                  <a:lnTo>
                    <a:pt x="142" y="28"/>
                  </a:lnTo>
                  <a:lnTo>
                    <a:pt x="142" y="85"/>
                  </a:lnTo>
                  <a:lnTo>
                    <a:pt x="198" y="142"/>
                  </a:lnTo>
                  <a:lnTo>
                    <a:pt x="227" y="113"/>
                  </a:lnTo>
                  <a:lnTo>
                    <a:pt x="255" y="142"/>
                  </a:lnTo>
                  <a:lnTo>
                    <a:pt x="283" y="198"/>
                  </a:lnTo>
                  <a:lnTo>
                    <a:pt x="255" y="227"/>
                  </a:lnTo>
                  <a:lnTo>
                    <a:pt x="198" y="255"/>
                  </a:lnTo>
                  <a:lnTo>
                    <a:pt x="142" y="255"/>
                  </a:lnTo>
                  <a:lnTo>
                    <a:pt x="85" y="312"/>
                  </a:lnTo>
                  <a:lnTo>
                    <a:pt x="85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3" name="Freeform 753"/>
            <p:cNvSpPr>
              <a:spLocks/>
            </p:cNvSpPr>
            <p:nvPr/>
          </p:nvSpPr>
          <p:spPr bwMode="auto">
            <a:xfrm>
              <a:off x="5336" y="1493"/>
              <a:ext cx="57" cy="114"/>
            </a:xfrm>
            <a:custGeom>
              <a:avLst/>
              <a:gdLst>
                <a:gd name="T0" fmla="*/ 57 w 57"/>
                <a:gd name="T1" fmla="*/ 0 h 114"/>
                <a:gd name="T2" fmla="*/ 57 w 57"/>
                <a:gd name="T3" fmla="*/ 57 h 114"/>
                <a:gd name="T4" fmla="*/ 28 w 57"/>
                <a:gd name="T5" fmla="*/ 114 h 114"/>
                <a:gd name="T6" fmla="*/ 0 w 57"/>
                <a:gd name="T7" fmla="*/ 85 h 114"/>
                <a:gd name="T8" fmla="*/ 28 w 57"/>
                <a:gd name="T9" fmla="*/ 57 h 114"/>
                <a:gd name="T10" fmla="*/ 0 w 57"/>
                <a:gd name="T11" fmla="*/ 28 h 114"/>
                <a:gd name="T12" fmla="*/ 57 w 57"/>
                <a:gd name="T13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114">
                  <a:moveTo>
                    <a:pt x="57" y="0"/>
                  </a:moveTo>
                  <a:lnTo>
                    <a:pt x="57" y="57"/>
                  </a:lnTo>
                  <a:lnTo>
                    <a:pt x="28" y="114"/>
                  </a:lnTo>
                  <a:lnTo>
                    <a:pt x="0" y="85"/>
                  </a:lnTo>
                  <a:lnTo>
                    <a:pt x="28" y="57"/>
                  </a:lnTo>
                  <a:lnTo>
                    <a:pt x="0" y="28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4" name="Freeform 754"/>
            <p:cNvSpPr>
              <a:spLocks/>
            </p:cNvSpPr>
            <p:nvPr/>
          </p:nvSpPr>
          <p:spPr bwMode="auto">
            <a:xfrm>
              <a:off x="5761" y="1436"/>
              <a:ext cx="114" cy="85"/>
            </a:xfrm>
            <a:custGeom>
              <a:avLst/>
              <a:gdLst>
                <a:gd name="T0" fmla="*/ 57 w 114"/>
                <a:gd name="T1" fmla="*/ 0 h 85"/>
                <a:gd name="T2" fmla="*/ 0 w 114"/>
                <a:gd name="T3" fmla="*/ 29 h 85"/>
                <a:gd name="T4" fmla="*/ 0 w 114"/>
                <a:gd name="T5" fmla="*/ 57 h 85"/>
                <a:gd name="T6" fmla="*/ 29 w 114"/>
                <a:gd name="T7" fmla="*/ 85 h 85"/>
                <a:gd name="T8" fmla="*/ 57 w 114"/>
                <a:gd name="T9" fmla="*/ 57 h 85"/>
                <a:gd name="T10" fmla="*/ 114 w 114"/>
                <a:gd name="T11" fmla="*/ 85 h 85"/>
                <a:gd name="T12" fmla="*/ 114 w 114"/>
                <a:gd name="T13" fmla="*/ 57 h 85"/>
                <a:gd name="T14" fmla="*/ 85 w 114"/>
                <a:gd name="T15" fmla="*/ 0 h 85"/>
                <a:gd name="T16" fmla="*/ 57 w 114"/>
                <a:gd name="T17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4" h="85">
                  <a:moveTo>
                    <a:pt x="57" y="0"/>
                  </a:moveTo>
                  <a:lnTo>
                    <a:pt x="0" y="29"/>
                  </a:lnTo>
                  <a:lnTo>
                    <a:pt x="0" y="57"/>
                  </a:lnTo>
                  <a:lnTo>
                    <a:pt x="29" y="85"/>
                  </a:lnTo>
                  <a:lnTo>
                    <a:pt x="57" y="57"/>
                  </a:lnTo>
                  <a:lnTo>
                    <a:pt x="114" y="85"/>
                  </a:lnTo>
                  <a:lnTo>
                    <a:pt x="114" y="57"/>
                  </a:lnTo>
                  <a:lnTo>
                    <a:pt x="85" y="0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5" name="Freeform 755"/>
            <p:cNvSpPr>
              <a:spLocks/>
            </p:cNvSpPr>
            <p:nvPr/>
          </p:nvSpPr>
          <p:spPr bwMode="auto">
            <a:xfrm>
              <a:off x="5790" y="1295"/>
              <a:ext cx="56" cy="85"/>
            </a:xfrm>
            <a:custGeom>
              <a:avLst/>
              <a:gdLst>
                <a:gd name="T0" fmla="*/ 28 w 56"/>
                <a:gd name="T1" fmla="*/ 0 h 85"/>
                <a:gd name="T2" fmla="*/ 0 w 56"/>
                <a:gd name="T3" fmla="*/ 28 h 85"/>
                <a:gd name="T4" fmla="*/ 0 w 56"/>
                <a:gd name="T5" fmla="*/ 56 h 85"/>
                <a:gd name="T6" fmla="*/ 28 w 56"/>
                <a:gd name="T7" fmla="*/ 85 h 85"/>
                <a:gd name="T8" fmla="*/ 56 w 56"/>
                <a:gd name="T9" fmla="*/ 85 h 85"/>
                <a:gd name="T10" fmla="*/ 56 w 56"/>
                <a:gd name="T11" fmla="*/ 28 h 85"/>
                <a:gd name="T12" fmla="*/ 28 w 56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85">
                  <a:moveTo>
                    <a:pt x="28" y="0"/>
                  </a:moveTo>
                  <a:lnTo>
                    <a:pt x="0" y="28"/>
                  </a:lnTo>
                  <a:lnTo>
                    <a:pt x="0" y="56"/>
                  </a:lnTo>
                  <a:lnTo>
                    <a:pt x="28" y="85"/>
                  </a:lnTo>
                  <a:lnTo>
                    <a:pt x="56" y="85"/>
                  </a:lnTo>
                  <a:lnTo>
                    <a:pt x="56" y="28"/>
                  </a:lnTo>
                  <a:lnTo>
                    <a:pt x="2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6" name="Freeform 756"/>
            <p:cNvSpPr>
              <a:spLocks/>
            </p:cNvSpPr>
            <p:nvPr/>
          </p:nvSpPr>
          <p:spPr bwMode="auto">
            <a:xfrm>
              <a:off x="5024" y="1890"/>
              <a:ext cx="567" cy="397"/>
            </a:xfrm>
            <a:custGeom>
              <a:avLst/>
              <a:gdLst>
                <a:gd name="T0" fmla="*/ 539 w 567"/>
                <a:gd name="T1" fmla="*/ 0 h 397"/>
                <a:gd name="T2" fmla="*/ 567 w 567"/>
                <a:gd name="T3" fmla="*/ 85 h 397"/>
                <a:gd name="T4" fmla="*/ 539 w 567"/>
                <a:gd name="T5" fmla="*/ 113 h 397"/>
                <a:gd name="T6" fmla="*/ 511 w 567"/>
                <a:gd name="T7" fmla="*/ 113 h 397"/>
                <a:gd name="T8" fmla="*/ 482 w 567"/>
                <a:gd name="T9" fmla="*/ 170 h 397"/>
                <a:gd name="T10" fmla="*/ 482 w 567"/>
                <a:gd name="T11" fmla="*/ 142 h 397"/>
                <a:gd name="T12" fmla="*/ 425 w 567"/>
                <a:gd name="T13" fmla="*/ 170 h 397"/>
                <a:gd name="T14" fmla="*/ 425 w 567"/>
                <a:gd name="T15" fmla="*/ 198 h 397"/>
                <a:gd name="T16" fmla="*/ 369 w 567"/>
                <a:gd name="T17" fmla="*/ 198 h 397"/>
                <a:gd name="T18" fmla="*/ 284 w 567"/>
                <a:gd name="T19" fmla="*/ 227 h 397"/>
                <a:gd name="T20" fmla="*/ 255 w 567"/>
                <a:gd name="T21" fmla="*/ 284 h 397"/>
                <a:gd name="T22" fmla="*/ 227 w 567"/>
                <a:gd name="T23" fmla="*/ 284 h 397"/>
                <a:gd name="T24" fmla="*/ 142 w 567"/>
                <a:gd name="T25" fmla="*/ 369 h 397"/>
                <a:gd name="T26" fmla="*/ 114 w 567"/>
                <a:gd name="T27" fmla="*/ 397 h 397"/>
                <a:gd name="T28" fmla="*/ 85 w 567"/>
                <a:gd name="T29" fmla="*/ 369 h 397"/>
                <a:gd name="T30" fmla="*/ 29 w 567"/>
                <a:gd name="T31" fmla="*/ 397 h 397"/>
                <a:gd name="T32" fmla="*/ 0 w 567"/>
                <a:gd name="T33" fmla="*/ 369 h 397"/>
                <a:gd name="T34" fmla="*/ 85 w 567"/>
                <a:gd name="T35" fmla="*/ 284 h 397"/>
                <a:gd name="T36" fmla="*/ 114 w 567"/>
                <a:gd name="T37" fmla="*/ 312 h 397"/>
                <a:gd name="T38" fmla="*/ 170 w 567"/>
                <a:gd name="T39" fmla="*/ 312 h 397"/>
                <a:gd name="T40" fmla="*/ 170 w 567"/>
                <a:gd name="T41" fmla="*/ 255 h 397"/>
                <a:gd name="T42" fmla="*/ 284 w 567"/>
                <a:gd name="T43" fmla="*/ 170 h 397"/>
                <a:gd name="T44" fmla="*/ 284 w 567"/>
                <a:gd name="T45" fmla="*/ 142 h 397"/>
                <a:gd name="T46" fmla="*/ 255 w 567"/>
                <a:gd name="T47" fmla="*/ 113 h 397"/>
                <a:gd name="T48" fmla="*/ 312 w 567"/>
                <a:gd name="T49" fmla="*/ 85 h 397"/>
                <a:gd name="T50" fmla="*/ 340 w 567"/>
                <a:gd name="T51" fmla="*/ 113 h 397"/>
                <a:gd name="T52" fmla="*/ 340 w 567"/>
                <a:gd name="T53" fmla="*/ 85 h 397"/>
                <a:gd name="T54" fmla="*/ 369 w 567"/>
                <a:gd name="T55" fmla="*/ 57 h 397"/>
                <a:gd name="T56" fmla="*/ 425 w 567"/>
                <a:gd name="T57" fmla="*/ 113 h 397"/>
                <a:gd name="T58" fmla="*/ 454 w 567"/>
                <a:gd name="T59" fmla="*/ 57 h 397"/>
                <a:gd name="T60" fmla="*/ 511 w 567"/>
                <a:gd name="T61" fmla="*/ 57 h 397"/>
                <a:gd name="T62" fmla="*/ 511 w 567"/>
                <a:gd name="T63" fmla="*/ 28 h 397"/>
                <a:gd name="T64" fmla="*/ 539 w 567"/>
                <a:gd name="T65" fmla="*/ 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67" h="397">
                  <a:moveTo>
                    <a:pt x="539" y="0"/>
                  </a:moveTo>
                  <a:lnTo>
                    <a:pt x="567" y="85"/>
                  </a:lnTo>
                  <a:lnTo>
                    <a:pt x="539" y="113"/>
                  </a:lnTo>
                  <a:lnTo>
                    <a:pt x="511" y="113"/>
                  </a:lnTo>
                  <a:lnTo>
                    <a:pt x="482" y="170"/>
                  </a:lnTo>
                  <a:lnTo>
                    <a:pt x="482" y="142"/>
                  </a:lnTo>
                  <a:lnTo>
                    <a:pt x="425" y="170"/>
                  </a:lnTo>
                  <a:lnTo>
                    <a:pt x="425" y="198"/>
                  </a:lnTo>
                  <a:lnTo>
                    <a:pt x="369" y="198"/>
                  </a:lnTo>
                  <a:lnTo>
                    <a:pt x="284" y="227"/>
                  </a:lnTo>
                  <a:lnTo>
                    <a:pt x="255" y="284"/>
                  </a:lnTo>
                  <a:lnTo>
                    <a:pt x="227" y="284"/>
                  </a:lnTo>
                  <a:lnTo>
                    <a:pt x="142" y="369"/>
                  </a:lnTo>
                  <a:lnTo>
                    <a:pt x="114" y="397"/>
                  </a:lnTo>
                  <a:lnTo>
                    <a:pt x="85" y="369"/>
                  </a:lnTo>
                  <a:lnTo>
                    <a:pt x="29" y="397"/>
                  </a:lnTo>
                  <a:lnTo>
                    <a:pt x="0" y="369"/>
                  </a:lnTo>
                  <a:lnTo>
                    <a:pt x="85" y="284"/>
                  </a:lnTo>
                  <a:lnTo>
                    <a:pt x="114" y="312"/>
                  </a:lnTo>
                  <a:lnTo>
                    <a:pt x="170" y="312"/>
                  </a:lnTo>
                  <a:lnTo>
                    <a:pt x="170" y="255"/>
                  </a:lnTo>
                  <a:lnTo>
                    <a:pt x="284" y="170"/>
                  </a:lnTo>
                  <a:lnTo>
                    <a:pt x="284" y="142"/>
                  </a:lnTo>
                  <a:lnTo>
                    <a:pt x="255" y="113"/>
                  </a:lnTo>
                  <a:lnTo>
                    <a:pt x="312" y="85"/>
                  </a:lnTo>
                  <a:lnTo>
                    <a:pt x="340" y="113"/>
                  </a:lnTo>
                  <a:lnTo>
                    <a:pt x="340" y="85"/>
                  </a:lnTo>
                  <a:lnTo>
                    <a:pt x="369" y="57"/>
                  </a:lnTo>
                  <a:lnTo>
                    <a:pt x="425" y="113"/>
                  </a:lnTo>
                  <a:lnTo>
                    <a:pt x="454" y="57"/>
                  </a:lnTo>
                  <a:lnTo>
                    <a:pt x="511" y="57"/>
                  </a:lnTo>
                  <a:lnTo>
                    <a:pt x="511" y="28"/>
                  </a:lnTo>
                  <a:lnTo>
                    <a:pt x="539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7" name="Freeform 757"/>
            <p:cNvSpPr>
              <a:spLocks/>
            </p:cNvSpPr>
            <p:nvPr/>
          </p:nvSpPr>
          <p:spPr bwMode="auto">
            <a:xfrm>
              <a:off x="5109" y="2259"/>
              <a:ext cx="255" cy="396"/>
            </a:xfrm>
            <a:custGeom>
              <a:avLst/>
              <a:gdLst>
                <a:gd name="T0" fmla="*/ 29 w 255"/>
                <a:gd name="T1" fmla="*/ 28 h 396"/>
                <a:gd name="T2" fmla="*/ 57 w 255"/>
                <a:gd name="T3" fmla="*/ 0 h 396"/>
                <a:gd name="T4" fmla="*/ 85 w 255"/>
                <a:gd name="T5" fmla="*/ 113 h 396"/>
                <a:gd name="T6" fmla="*/ 114 w 255"/>
                <a:gd name="T7" fmla="*/ 85 h 396"/>
                <a:gd name="T8" fmla="*/ 142 w 255"/>
                <a:gd name="T9" fmla="*/ 113 h 396"/>
                <a:gd name="T10" fmla="*/ 142 w 255"/>
                <a:gd name="T11" fmla="*/ 85 h 396"/>
                <a:gd name="T12" fmla="*/ 199 w 255"/>
                <a:gd name="T13" fmla="*/ 113 h 396"/>
                <a:gd name="T14" fmla="*/ 142 w 255"/>
                <a:gd name="T15" fmla="*/ 198 h 396"/>
                <a:gd name="T16" fmla="*/ 142 w 255"/>
                <a:gd name="T17" fmla="*/ 226 h 396"/>
                <a:gd name="T18" fmla="*/ 255 w 255"/>
                <a:gd name="T19" fmla="*/ 311 h 396"/>
                <a:gd name="T20" fmla="*/ 199 w 255"/>
                <a:gd name="T21" fmla="*/ 311 h 396"/>
                <a:gd name="T22" fmla="*/ 227 w 255"/>
                <a:gd name="T23" fmla="*/ 340 h 396"/>
                <a:gd name="T24" fmla="*/ 142 w 255"/>
                <a:gd name="T25" fmla="*/ 368 h 396"/>
                <a:gd name="T26" fmla="*/ 114 w 255"/>
                <a:gd name="T27" fmla="*/ 396 h 396"/>
                <a:gd name="T28" fmla="*/ 114 w 255"/>
                <a:gd name="T29" fmla="*/ 368 h 396"/>
                <a:gd name="T30" fmla="*/ 114 w 255"/>
                <a:gd name="T31" fmla="*/ 311 h 396"/>
                <a:gd name="T32" fmla="*/ 85 w 255"/>
                <a:gd name="T33" fmla="*/ 311 h 396"/>
                <a:gd name="T34" fmla="*/ 57 w 255"/>
                <a:gd name="T35" fmla="*/ 340 h 396"/>
                <a:gd name="T36" fmla="*/ 29 w 255"/>
                <a:gd name="T37" fmla="*/ 340 h 396"/>
                <a:gd name="T38" fmla="*/ 0 w 255"/>
                <a:gd name="T39" fmla="*/ 283 h 396"/>
                <a:gd name="T40" fmla="*/ 29 w 255"/>
                <a:gd name="T41" fmla="*/ 255 h 396"/>
                <a:gd name="T42" fmla="*/ 29 w 255"/>
                <a:gd name="T43" fmla="*/ 226 h 396"/>
                <a:gd name="T44" fmla="*/ 0 w 255"/>
                <a:gd name="T45" fmla="*/ 198 h 396"/>
                <a:gd name="T46" fmla="*/ 57 w 255"/>
                <a:gd name="T47" fmla="*/ 85 h 396"/>
                <a:gd name="T48" fmla="*/ 57 w 255"/>
                <a:gd name="T49" fmla="*/ 56 h 396"/>
                <a:gd name="T50" fmla="*/ 29 w 255"/>
                <a:gd name="T51" fmla="*/ 28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55" h="396">
                  <a:moveTo>
                    <a:pt x="29" y="28"/>
                  </a:moveTo>
                  <a:lnTo>
                    <a:pt x="57" y="0"/>
                  </a:lnTo>
                  <a:lnTo>
                    <a:pt x="85" y="113"/>
                  </a:lnTo>
                  <a:lnTo>
                    <a:pt x="114" y="85"/>
                  </a:lnTo>
                  <a:lnTo>
                    <a:pt x="142" y="113"/>
                  </a:lnTo>
                  <a:lnTo>
                    <a:pt x="142" y="85"/>
                  </a:lnTo>
                  <a:lnTo>
                    <a:pt x="199" y="113"/>
                  </a:lnTo>
                  <a:lnTo>
                    <a:pt x="142" y="198"/>
                  </a:lnTo>
                  <a:lnTo>
                    <a:pt x="142" y="226"/>
                  </a:lnTo>
                  <a:lnTo>
                    <a:pt x="255" y="311"/>
                  </a:lnTo>
                  <a:lnTo>
                    <a:pt x="199" y="311"/>
                  </a:lnTo>
                  <a:lnTo>
                    <a:pt x="227" y="340"/>
                  </a:lnTo>
                  <a:lnTo>
                    <a:pt x="142" y="368"/>
                  </a:lnTo>
                  <a:lnTo>
                    <a:pt x="114" y="396"/>
                  </a:lnTo>
                  <a:lnTo>
                    <a:pt x="114" y="368"/>
                  </a:lnTo>
                  <a:lnTo>
                    <a:pt x="114" y="311"/>
                  </a:lnTo>
                  <a:lnTo>
                    <a:pt x="85" y="311"/>
                  </a:lnTo>
                  <a:lnTo>
                    <a:pt x="57" y="340"/>
                  </a:lnTo>
                  <a:lnTo>
                    <a:pt x="29" y="340"/>
                  </a:lnTo>
                  <a:lnTo>
                    <a:pt x="0" y="283"/>
                  </a:lnTo>
                  <a:lnTo>
                    <a:pt x="29" y="255"/>
                  </a:lnTo>
                  <a:lnTo>
                    <a:pt x="29" y="226"/>
                  </a:lnTo>
                  <a:lnTo>
                    <a:pt x="0" y="198"/>
                  </a:lnTo>
                  <a:lnTo>
                    <a:pt x="57" y="85"/>
                  </a:lnTo>
                  <a:lnTo>
                    <a:pt x="57" y="56"/>
                  </a:lnTo>
                  <a:lnTo>
                    <a:pt x="29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8" name="Freeform 758"/>
            <p:cNvSpPr>
              <a:spLocks/>
            </p:cNvSpPr>
            <p:nvPr/>
          </p:nvSpPr>
          <p:spPr bwMode="auto">
            <a:xfrm>
              <a:off x="4996" y="2287"/>
              <a:ext cx="170" cy="227"/>
            </a:xfrm>
            <a:custGeom>
              <a:avLst/>
              <a:gdLst>
                <a:gd name="T0" fmla="*/ 142 w 170"/>
                <a:gd name="T1" fmla="*/ 0 h 227"/>
                <a:gd name="T2" fmla="*/ 170 w 170"/>
                <a:gd name="T3" fmla="*/ 28 h 227"/>
                <a:gd name="T4" fmla="*/ 170 w 170"/>
                <a:gd name="T5" fmla="*/ 57 h 227"/>
                <a:gd name="T6" fmla="*/ 113 w 170"/>
                <a:gd name="T7" fmla="*/ 170 h 227"/>
                <a:gd name="T8" fmla="*/ 142 w 170"/>
                <a:gd name="T9" fmla="*/ 198 h 227"/>
                <a:gd name="T10" fmla="*/ 142 w 170"/>
                <a:gd name="T11" fmla="*/ 227 h 227"/>
                <a:gd name="T12" fmla="*/ 113 w 170"/>
                <a:gd name="T13" fmla="*/ 198 h 227"/>
                <a:gd name="T14" fmla="*/ 85 w 170"/>
                <a:gd name="T15" fmla="*/ 227 h 227"/>
                <a:gd name="T16" fmla="*/ 28 w 170"/>
                <a:gd name="T17" fmla="*/ 227 h 227"/>
                <a:gd name="T18" fmla="*/ 0 w 170"/>
                <a:gd name="T19" fmla="*/ 142 h 227"/>
                <a:gd name="T20" fmla="*/ 57 w 170"/>
                <a:gd name="T21" fmla="*/ 170 h 227"/>
                <a:gd name="T22" fmla="*/ 57 w 170"/>
                <a:gd name="T23" fmla="*/ 142 h 227"/>
                <a:gd name="T24" fmla="*/ 113 w 170"/>
                <a:gd name="T25" fmla="*/ 142 h 227"/>
                <a:gd name="T26" fmla="*/ 113 w 170"/>
                <a:gd name="T27" fmla="*/ 85 h 227"/>
                <a:gd name="T28" fmla="*/ 142 w 170"/>
                <a:gd name="T29" fmla="*/ 28 h 227"/>
                <a:gd name="T30" fmla="*/ 142 w 170"/>
                <a:gd name="T31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70" h="227">
                  <a:moveTo>
                    <a:pt x="142" y="0"/>
                  </a:moveTo>
                  <a:lnTo>
                    <a:pt x="170" y="28"/>
                  </a:lnTo>
                  <a:lnTo>
                    <a:pt x="170" y="57"/>
                  </a:lnTo>
                  <a:lnTo>
                    <a:pt x="113" y="170"/>
                  </a:lnTo>
                  <a:lnTo>
                    <a:pt x="142" y="198"/>
                  </a:lnTo>
                  <a:lnTo>
                    <a:pt x="142" y="227"/>
                  </a:lnTo>
                  <a:lnTo>
                    <a:pt x="113" y="198"/>
                  </a:lnTo>
                  <a:lnTo>
                    <a:pt x="85" y="227"/>
                  </a:lnTo>
                  <a:lnTo>
                    <a:pt x="28" y="227"/>
                  </a:lnTo>
                  <a:lnTo>
                    <a:pt x="0" y="142"/>
                  </a:lnTo>
                  <a:lnTo>
                    <a:pt x="57" y="170"/>
                  </a:lnTo>
                  <a:lnTo>
                    <a:pt x="57" y="142"/>
                  </a:lnTo>
                  <a:lnTo>
                    <a:pt x="113" y="142"/>
                  </a:lnTo>
                  <a:lnTo>
                    <a:pt x="113" y="85"/>
                  </a:lnTo>
                  <a:lnTo>
                    <a:pt x="142" y="28"/>
                  </a:lnTo>
                  <a:lnTo>
                    <a:pt x="142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9" name="Freeform 759"/>
            <p:cNvSpPr>
              <a:spLocks/>
            </p:cNvSpPr>
            <p:nvPr/>
          </p:nvSpPr>
          <p:spPr bwMode="auto">
            <a:xfrm>
              <a:off x="4939" y="2174"/>
              <a:ext cx="199" cy="283"/>
            </a:xfrm>
            <a:custGeom>
              <a:avLst/>
              <a:gdLst>
                <a:gd name="T0" fmla="*/ 85 w 199"/>
                <a:gd name="T1" fmla="*/ 85 h 283"/>
                <a:gd name="T2" fmla="*/ 114 w 199"/>
                <a:gd name="T3" fmla="*/ 113 h 283"/>
                <a:gd name="T4" fmla="*/ 170 w 199"/>
                <a:gd name="T5" fmla="*/ 85 h 283"/>
                <a:gd name="T6" fmla="*/ 199 w 199"/>
                <a:gd name="T7" fmla="*/ 113 h 283"/>
                <a:gd name="T8" fmla="*/ 199 w 199"/>
                <a:gd name="T9" fmla="*/ 141 h 283"/>
                <a:gd name="T10" fmla="*/ 170 w 199"/>
                <a:gd name="T11" fmla="*/ 198 h 283"/>
                <a:gd name="T12" fmla="*/ 170 w 199"/>
                <a:gd name="T13" fmla="*/ 255 h 283"/>
                <a:gd name="T14" fmla="*/ 114 w 199"/>
                <a:gd name="T15" fmla="*/ 255 h 283"/>
                <a:gd name="T16" fmla="*/ 114 w 199"/>
                <a:gd name="T17" fmla="*/ 283 h 283"/>
                <a:gd name="T18" fmla="*/ 57 w 199"/>
                <a:gd name="T19" fmla="*/ 255 h 283"/>
                <a:gd name="T20" fmla="*/ 0 w 199"/>
                <a:gd name="T21" fmla="*/ 170 h 283"/>
                <a:gd name="T22" fmla="*/ 0 w 199"/>
                <a:gd name="T23" fmla="*/ 85 h 283"/>
                <a:gd name="T24" fmla="*/ 29 w 199"/>
                <a:gd name="T25" fmla="*/ 28 h 283"/>
                <a:gd name="T26" fmla="*/ 0 w 199"/>
                <a:gd name="T27" fmla="*/ 0 h 283"/>
                <a:gd name="T28" fmla="*/ 57 w 199"/>
                <a:gd name="T29" fmla="*/ 28 h 283"/>
                <a:gd name="T30" fmla="*/ 85 w 199"/>
                <a:gd name="T31" fmla="*/ 85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9" h="283">
                  <a:moveTo>
                    <a:pt x="85" y="85"/>
                  </a:moveTo>
                  <a:lnTo>
                    <a:pt x="114" y="113"/>
                  </a:lnTo>
                  <a:lnTo>
                    <a:pt x="170" y="85"/>
                  </a:lnTo>
                  <a:lnTo>
                    <a:pt x="199" y="113"/>
                  </a:lnTo>
                  <a:lnTo>
                    <a:pt x="199" y="141"/>
                  </a:lnTo>
                  <a:lnTo>
                    <a:pt x="170" y="198"/>
                  </a:lnTo>
                  <a:lnTo>
                    <a:pt x="170" y="255"/>
                  </a:lnTo>
                  <a:lnTo>
                    <a:pt x="114" y="255"/>
                  </a:lnTo>
                  <a:lnTo>
                    <a:pt x="114" y="283"/>
                  </a:lnTo>
                  <a:lnTo>
                    <a:pt x="57" y="255"/>
                  </a:lnTo>
                  <a:lnTo>
                    <a:pt x="0" y="170"/>
                  </a:lnTo>
                  <a:lnTo>
                    <a:pt x="0" y="85"/>
                  </a:lnTo>
                  <a:lnTo>
                    <a:pt x="29" y="28"/>
                  </a:lnTo>
                  <a:lnTo>
                    <a:pt x="0" y="0"/>
                  </a:lnTo>
                  <a:lnTo>
                    <a:pt x="57" y="28"/>
                  </a:lnTo>
                  <a:lnTo>
                    <a:pt x="85" y="8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1" name="Freeform 761"/>
            <p:cNvSpPr>
              <a:spLocks/>
            </p:cNvSpPr>
            <p:nvPr/>
          </p:nvSpPr>
          <p:spPr bwMode="auto">
            <a:xfrm>
              <a:off x="5109" y="2570"/>
              <a:ext cx="142" cy="142"/>
            </a:xfrm>
            <a:custGeom>
              <a:avLst/>
              <a:gdLst>
                <a:gd name="T0" fmla="*/ 29 w 142"/>
                <a:gd name="T1" fmla="*/ 29 h 142"/>
                <a:gd name="T2" fmla="*/ 57 w 142"/>
                <a:gd name="T3" fmla="*/ 29 h 142"/>
                <a:gd name="T4" fmla="*/ 85 w 142"/>
                <a:gd name="T5" fmla="*/ 0 h 142"/>
                <a:gd name="T6" fmla="*/ 114 w 142"/>
                <a:gd name="T7" fmla="*/ 0 h 142"/>
                <a:gd name="T8" fmla="*/ 114 w 142"/>
                <a:gd name="T9" fmla="*/ 85 h 142"/>
                <a:gd name="T10" fmla="*/ 142 w 142"/>
                <a:gd name="T11" fmla="*/ 114 h 142"/>
                <a:gd name="T12" fmla="*/ 85 w 142"/>
                <a:gd name="T13" fmla="*/ 142 h 142"/>
                <a:gd name="T14" fmla="*/ 29 w 142"/>
                <a:gd name="T15" fmla="*/ 114 h 142"/>
                <a:gd name="T16" fmla="*/ 0 w 142"/>
                <a:gd name="T17" fmla="*/ 85 h 142"/>
                <a:gd name="T18" fmla="*/ 0 w 142"/>
                <a:gd name="T19" fmla="*/ 57 h 142"/>
                <a:gd name="T20" fmla="*/ 29 w 142"/>
                <a:gd name="T21" fmla="*/ 29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42" h="142">
                  <a:moveTo>
                    <a:pt x="29" y="29"/>
                  </a:moveTo>
                  <a:lnTo>
                    <a:pt x="57" y="29"/>
                  </a:lnTo>
                  <a:lnTo>
                    <a:pt x="85" y="0"/>
                  </a:lnTo>
                  <a:lnTo>
                    <a:pt x="114" y="0"/>
                  </a:lnTo>
                  <a:lnTo>
                    <a:pt x="114" y="85"/>
                  </a:lnTo>
                  <a:lnTo>
                    <a:pt x="142" y="114"/>
                  </a:lnTo>
                  <a:lnTo>
                    <a:pt x="85" y="142"/>
                  </a:lnTo>
                  <a:lnTo>
                    <a:pt x="29" y="114"/>
                  </a:lnTo>
                  <a:lnTo>
                    <a:pt x="0" y="85"/>
                  </a:lnTo>
                  <a:lnTo>
                    <a:pt x="0" y="57"/>
                  </a:lnTo>
                  <a:lnTo>
                    <a:pt x="29" y="29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2" name="Freeform 762"/>
            <p:cNvSpPr>
              <a:spLocks/>
            </p:cNvSpPr>
            <p:nvPr/>
          </p:nvSpPr>
          <p:spPr bwMode="auto">
            <a:xfrm>
              <a:off x="4996" y="2485"/>
              <a:ext cx="142" cy="199"/>
            </a:xfrm>
            <a:custGeom>
              <a:avLst/>
              <a:gdLst>
                <a:gd name="T0" fmla="*/ 113 w 142"/>
                <a:gd name="T1" fmla="*/ 170 h 199"/>
                <a:gd name="T2" fmla="*/ 113 w 142"/>
                <a:gd name="T3" fmla="*/ 142 h 199"/>
                <a:gd name="T4" fmla="*/ 142 w 142"/>
                <a:gd name="T5" fmla="*/ 114 h 199"/>
                <a:gd name="T6" fmla="*/ 113 w 142"/>
                <a:gd name="T7" fmla="*/ 57 h 199"/>
                <a:gd name="T8" fmla="*/ 142 w 142"/>
                <a:gd name="T9" fmla="*/ 29 h 199"/>
                <a:gd name="T10" fmla="*/ 113 w 142"/>
                <a:gd name="T11" fmla="*/ 0 h 199"/>
                <a:gd name="T12" fmla="*/ 85 w 142"/>
                <a:gd name="T13" fmla="*/ 29 h 199"/>
                <a:gd name="T14" fmla="*/ 28 w 142"/>
                <a:gd name="T15" fmla="*/ 29 h 199"/>
                <a:gd name="T16" fmla="*/ 0 w 142"/>
                <a:gd name="T17" fmla="*/ 85 h 199"/>
                <a:gd name="T18" fmla="*/ 57 w 142"/>
                <a:gd name="T19" fmla="*/ 114 h 199"/>
                <a:gd name="T20" fmla="*/ 57 w 142"/>
                <a:gd name="T21" fmla="*/ 170 h 199"/>
                <a:gd name="T22" fmla="*/ 85 w 142"/>
                <a:gd name="T23" fmla="*/ 199 h 199"/>
                <a:gd name="T24" fmla="*/ 113 w 142"/>
                <a:gd name="T25" fmla="*/ 17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2" h="199">
                  <a:moveTo>
                    <a:pt x="113" y="170"/>
                  </a:moveTo>
                  <a:lnTo>
                    <a:pt x="113" y="142"/>
                  </a:lnTo>
                  <a:lnTo>
                    <a:pt x="142" y="114"/>
                  </a:lnTo>
                  <a:lnTo>
                    <a:pt x="113" y="57"/>
                  </a:lnTo>
                  <a:lnTo>
                    <a:pt x="142" y="29"/>
                  </a:lnTo>
                  <a:lnTo>
                    <a:pt x="113" y="0"/>
                  </a:lnTo>
                  <a:lnTo>
                    <a:pt x="85" y="29"/>
                  </a:lnTo>
                  <a:lnTo>
                    <a:pt x="28" y="29"/>
                  </a:lnTo>
                  <a:lnTo>
                    <a:pt x="0" y="85"/>
                  </a:lnTo>
                  <a:lnTo>
                    <a:pt x="57" y="114"/>
                  </a:lnTo>
                  <a:lnTo>
                    <a:pt x="57" y="170"/>
                  </a:lnTo>
                  <a:lnTo>
                    <a:pt x="85" y="199"/>
                  </a:lnTo>
                  <a:lnTo>
                    <a:pt x="113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3" name="Freeform 763"/>
            <p:cNvSpPr>
              <a:spLocks/>
            </p:cNvSpPr>
            <p:nvPr/>
          </p:nvSpPr>
          <p:spPr bwMode="auto">
            <a:xfrm>
              <a:off x="5081" y="2684"/>
              <a:ext cx="170" cy="198"/>
            </a:xfrm>
            <a:custGeom>
              <a:avLst/>
              <a:gdLst>
                <a:gd name="T0" fmla="*/ 170 w 170"/>
                <a:gd name="T1" fmla="*/ 0 h 198"/>
                <a:gd name="T2" fmla="*/ 113 w 170"/>
                <a:gd name="T3" fmla="*/ 28 h 198"/>
                <a:gd name="T4" fmla="*/ 57 w 170"/>
                <a:gd name="T5" fmla="*/ 0 h 198"/>
                <a:gd name="T6" fmla="*/ 57 w 170"/>
                <a:gd name="T7" fmla="*/ 57 h 198"/>
                <a:gd name="T8" fmla="*/ 0 w 170"/>
                <a:gd name="T9" fmla="*/ 113 h 198"/>
                <a:gd name="T10" fmla="*/ 28 w 170"/>
                <a:gd name="T11" fmla="*/ 170 h 198"/>
                <a:gd name="T12" fmla="*/ 85 w 170"/>
                <a:gd name="T13" fmla="*/ 198 h 198"/>
                <a:gd name="T14" fmla="*/ 85 w 170"/>
                <a:gd name="T15" fmla="*/ 113 h 198"/>
                <a:gd name="T16" fmla="*/ 170 w 170"/>
                <a:gd name="T17" fmla="*/ 28 h 198"/>
                <a:gd name="T18" fmla="*/ 170 w 170"/>
                <a:gd name="T19" fmla="*/ 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0" h="198">
                  <a:moveTo>
                    <a:pt x="170" y="0"/>
                  </a:moveTo>
                  <a:lnTo>
                    <a:pt x="113" y="28"/>
                  </a:lnTo>
                  <a:lnTo>
                    <a:pt x="57" y="0"/>
                  </a:lnTo>
                  <a:lnTo>
                    <a:pt x="57" y="57"/>
                  </a:lnTo>
                  <a:lnTo>
                    <a:pt x="0" y="113"/>
                  </a:lnTo>
                  <a:lnTo>
                    <a:pt x="28" y="170"/>
                  </a:lnTo>
                  <a:lnTo>
                    <a:pt x="85" y="198"/>
                  </a:lnTo>
                  <a:lnTo>
                    <a:pt x="85" y="113"/>
                  </a:lnTo>
                  <a:lnTo>
                    <a:pt x="170" y="28"/>
                  </a:lnTo>
                  <a:lnTo>
                    <a:pt x="17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4" name="Freeform 764"/>
            <p:cNvSpPr>
              <a:spLocks/>
            </p:cNvSpPr>
            <p:nvPr/>
          </p:nvSpPr>
          <p:spPr bwMode="auto">
            <a:xfrm>
              <a:off x="4996" y="2797"/>
              <a:ext cx="170" cy="142"/>
            </a:xfrm>
            <a:custGeom>
              <a:avLst/>
              <a:gdLst>
                <a:gd name="T0" fmla="*/ 85 w 170"/>
                <a:gd name="T1" fmla="*/ 0 h 142"/>
                <a:gd name="T2" fmla="*/ 28 w 170"/>
                <a:gd name="T3" fmla="*/ 29 h 142"/>
                <a:gd name="T4" fmla="*/ 0 w 170"/>
                <a:gd name="T5" fmla="*/ 57 h 142"/>
                <a:gd name="T6" fmla="*/ 0 w 170"/>
                <a:gd name="T7" fmla="*/ 114 h 142"/>
                <a:gd name="T8" fmla="*/ 28 w 170"/>
                <a:gd name="T9" fmla="*/ 142 h 142"/>
                <a:gd name="T10" fmla="*/ 113 w 170"/>
                <a:gd name="T11" fmla="*/ 142 h 142"/>
                <a:gd name="T12" fmla="*/ 170 w 170"/>
                <a:gd name="T13" fmla="*/ 85 h 142"/>
                <a:gd name="T14" fmla="*/ 113 w 170"/>
                <a:gd name="T15" fmla="*/ 57 h 142"/>
                <a:gd name="T16" fmla="*/ 85 w 170"/>
                <a:gd name="T17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142">
                  <a:moveTo>
                    <a:pt x="85" y="0"/>
                  </a:moveTo>
                  <a:lnTo>
                    <a:pt x="28" y="29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28" y="142"/>
                  </a:lnTo>
                  <a:lnTo>
                    <a:pt x="113" y="142"/>
                  </a:lnTo>
                  <a:lnTo>
                    <a:pt x="170" y="85"/>
                  </a:lnTo>
                  <a:lnTo>
                    <a:pt x="113" y="57"/>
                  </a:lnTo>
                  <a:lnTo>
                    <a:pt x="8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5" name="Freeform 765"/>
            <p:cNvSpPr>
              <a:spLocks/>
            </p:cNvSpPr>
            <p:nvPr/>
          </p:nvSpPr>
          <p:spPr bwMode="auto">
            <a:xfrm>
              <a:off x="5024" y="2939"/>
              <a:ext cx="114" cy="85"/>
            </a:xfrm>
            <a:custGeom>
              <a:avLst/>
              <a:gdLst>
                <a:gd name="T0" fmla="*/ 85 w 114"/>
                <a:gd name="T1" fmla="*/ 0 h 85"/>
                <a:gd name="T2" fmla="*/ 0 w 114"/>
                <a:gd name="T3" fmla="*/ 0 h 85"/>
                <a:gd name="T4" fmla="*/ 29 w 114"/>
                <a:gd name="T5" fmla="*/ 57 h 85"/>
                <a:gd name="T6" fmla="*/ 85 w 114"/>
                <a:gd name="T7" fmla="*/ 85 h 85"/>
                <a:gd name="T8" fmla="*/ 114 w 114"/>
                <a:gd name="T9" fmla="*/ 85 h 85"/>
                <a:gd name="T10" fmla="*/ 57 w 114"/>
                <a:gd name="T11" fmla="*/ 28 h 85"/>
                <a:gd name="T12" fmla="*/ 85 w 114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4" h="85">
                  <a:moveTo>
                    <a:pt x="85" y="0"/>
                  </a:moveTo>
                  <a:lnTo>
                    <a:pt x="0" y="0"/>
                  </a:lnTo>
                  <a:lnTo>
                    <a:pt x="29" y="57"/>
                  </a:lnTo>
                  <a:lnTo>
                    <a:pt x="85" y="85"/>
                  </a:lnTo>
                  <a:lnTo>
                    <a:pt x="114" y="85"/>
                  </a:lnTo>
                  <a:lnTo>
                    <a:pt x="57" y="28"/>
                  </a:lnTo>
                  <a:lnTo>
                    <a:pt x="8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6" name="Freeform 766"/>
            <p:cNvSpPr>
              <a:spLocks/>
            </p:cNvSpPr>
            <p:nvPr/>
          </p:nvSpPr>
          <p:spPr bwMode="auto">
            <a:xfrm>
              <a:off x="4996" y="2996"/>
              <a:ext cx="283" cy="198"/>
            </a:xfrm>
            <a:custGeom>
              <a:avLst/>
              <a:gdLst>
                <a:gd name="T0" fmla="*/ 142 w 283"/>
                <a:gd name="T1" fmla="*/ 28 h 198"/>
                <a:gd name="T2" fmla="*/ 113 w 283"/>
                <a:gd name="T3" fmla="*/ 28 h 198"/>
                <a:gd name="T4" fmla="*/ 57 w 283"/>
                <a:gd name="T5" fmla="*/ 0 h 198"/>
                <a:gd name="T6" fmla="*/ 0 w 283"/>
                <a:gd name="T7" fmla="*/ 28 h 198"/>
                <a:gd name="T8" fmla="*/ 0 w 283"/>
                <a:gd name="T9" fmla="*/ 85 h 198"/>
                <a:gd name="T10" fmla="*/ 0 w 283"/>
                <a:gd name="T11" fmla="*/ 141 h 198"/>
                <a:gd name="T12" fmla="*/ 28 w 283"/>
                <a:gd name="T13" fmla="*/ 141 h 198"/>
                <a:gd name="T14" fmla="*/ 85 w 283"/>
                <a:gd name="T15" fmla="*/ 198 h 198"/>
                <a:gd name="T16" fmla="*/ 113 w 283"/>
                <a:gd name="T17" fmla="*/ 198 h 198"/>
                <a:gd name="T18" fmla="*/ 170 w 283"/>
                <a:gd name="T19" fmla="*/ 198 h 198"/>
                <a:gd name="T20" fmla="*/ 255 w 283"/>
                <a:gd name="T21" fmla="*/ 113 h 198"/>
                <a:gd name="T22" fmla="*/ 283 w 283"/>
                <a:gd name="T23" fmla="*/ 113 h 198"/>
                <a:gd name="T24" fmla="*/ 283 w 283"/>
                <a:gd name="T25" fmla="*/ 56 h 198"/>
                <a:gd name="T26" fmla="*/ 255 w 283"/>
                <a:gd name="T27" fmla="*/ 56 h 198"/>
                <a:gd name="T28" fmla="*/ 283 w 283"/>
                <a:gd name="T29" fmla="*/ 28 h 198"/>
                <a:gd name="T30" fmla="*/ 255 w 283"/>
                <a:gd name="T31" fmla="*/ 0 h 198"/>
                <a:gd name="T32" fmla="*/ 170 w 283"/>
                <a:gd name="T33" fmla="*/ 28 h 198"/>
                <a:gd name="T34" fmla="*/ 170 w 283"/>
                <a:gd name="T35" fmla="*/ 85 h 198"/>
                <a:gd name="T36" fmla="*/ 142 w 283"/>
                <a:gd name="T37" fmla="*/ 56 h 198"/>
                <a:gd name="T38" fmla="*/ 142 w 283"/>
                <a:gd name="T39" fmla="*/ 28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83" h="198">
                  <a:moveTo>
                    <a:pt x="142" y="28"/>
                  </a:moveTo>
                  <a:lnTo>
                    <a:pt x="113" y="28"/>
                  </a:lnTo>
                  <a:lnTo>
                    <a:pt x="57" y="0"/>
                  </a:lnTo>
                  <a:lnTo>
                    <a:pt x="0" y="28"/>
                  </a:lnTo>
                  <a:lnTo>
                    <a:pt x="0" y="85"/>
                  </a:lnTo>
                  <a:lnTo>
                    <a:pt x="0" y="141"/>
                  </a:lnTo>
                  <a:lnTo>
                    <a:pt x="28" y="141"/>
                  </a:lnTo>
                  <a:lnTo>
                    <a:pt x="85" y="198"/>
                  </a:lnTo>
                  <a:lnTo>
                    <a:pt x="113" y="198"/>
                  </a:lnTo>
                  <a:lnTo>
                    <a:pt x="170" y="198"/>
                  </a:lnTo>
                  <a:lnTo>
                    <a:pt x="255" y="113"/>
                  </a:lnTo>
                  <a:lnTo>
                    <a:pt x="283" y="113"/>
                  </a:lnTo>
                  <a:lnTo>
                    <a:pt x="283" y="56"/>
                  </a:lnTo>
                  <a:lnTo>
                    <a:pt x="255" y="56"/>
                  </a:lnTo>
                  <a:lnTo>
                    <a:pt x="283" y="28"/>
                  </a:lnTo>
                  <a:lnTo>
                    <a:pt x="255" y="0"/>
                  </a:lnTo>
                  <a:lnTo>
                    <a:pt x="170" y="28"/>
                  </a:lnTo>
                  <a:lnTo>
                    <a:pt x="170" y="85"/>
                  </a:lnTo>
                  <a:lnTo>
                    <a:pt x="142" y="56"/>
                  </a:lnTo>
                  <a:lnTo>
                    <a:pt x="142" y="2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7" name="Freeform 767"/>
            <p:cNvSpPr>
              <a:spLocks/>
            </p:cNvSpPr>
            <p:nvPr/>
          </p:nvSpPr>
          <p:spPr bwMode="auto">
            <a:xfrm>
              <a:off x="4882" y="3024"/>
              <a:ext cx="199" cy="283"/>
            </a:xfrm>
            <a:custGeom>
              <a:avLst/>
              <a:gdLst>
                <a:gd name="T0" fmla="*/ 114 w 199"/>
                <a:gd name="T1" fmla="*/ 113 h 283"/>
                <a:gd name="T2" fmla="*/ 114 w 199"/>
                <a:gd name="T3" fmla="*/ 57 h 283"/>
                <a:gd name="T4" fmla="*/ 86 w 199"/>
                <a:gd name="T5" fmla="*/ 57 h 283"/>
                <a:gd name="T6" fmla="*/ 86 w 199"/>
                <a:gd name="T7" fmla="*/ 28 h 283"/>
                <a:gd name="T8" fmla="*/ 57 w 199"/>
                <a:gd name="T9" fmla="*/ 0 h 283"/>
                <a:gd name="T10" fmla="*/ 29 w 199"/>
                <a:gd name="T11" fmla="*/ 57 h 283"/>
                <a:gd name="T12" fmla="*/ 57 w 199"/>
                <a:gd name="T13" fmla="*/ 57 h 283"/>
                <a:gd name="T14" fmla="*/ 0 w 199"/>
                <a:gd name="T15" fmla="*/ 113 h 283"/>
                <a:gd name="T16" fmla="*/ 29 w 199"/>
                <a:gd name="T17" fmla="*/ 142 h 283"/>
                <a:gd name="T18" fmla="*/ 29 w 199"/>
                <a:gd name="T19" fmla="*/ 113 h 283"/>
                <a:gd name="T20" fmla="*/ 57 w 199"/>
                <a:gd name="T21" fmla="*/ 142 h 283"/>
                <a:gd name="T22" fmla="*/ 29 w 199"/>
                <a:gd name="T23" fmla="*/ 170 h 283"/>
                <a:gd name="T24" fmla="*/ 29 w 199"/>
                <a:gd name="T25" fmla="*/ 198 h 283"/>
                <a:gd name="T26" fmla="*/ 57 w 199"/>
                <a:gd name="T27" fmla="*/ 198 h 283"/>
                <a:gd name="T28" fmla="*/ 57 w 199"/>
                <a:gd name="T29" fmla="*/ 227 h 283"/>
                <a:gd name="T30" fmla="*/ 114 w 199"/>
                <a:gd name="T31" fmla="*/ 283 h 283"/>
                <a:gd name="T32" fmla="*/ 142 w 199"/>
                <a:gd name="T33" fmla="*/ 255 h 283"/>
                <a:gd name="T34" fmla="*/ 142 w 199"/>
                <a:gd name="T35" fmla="*/ 227 h 283"/>
                <a:gd name="T36" fmla="*/ 199 w 199"/>
                <a:gd name="T37" fmla="*/ 198 h 283"/>
                <a:gd name="T38" fmla="*/ 199 w 199"/>
                <a:gd name="T39" fmla="*/ 170 h 283"/>
                <a:gd name="T40" fmla="*/ 142 w 199"/>
                <a:gd name="T41" fmla="*/ 113 h 283"/>
                <a:gd name="T42" fmla="*/ 114 w 199"/>
                <a:gd name="T43" fmla="*/ 113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99" h="283">
                  <a:moveTo>
                    <a:pt x="114" y="113"/>
                  </a:moveTo>
                  <a:lnTo>
                    <a:pt x="114" y="57"/>
                  </a:lnTo>
                  <a:lnTo>
                    <a:pt x="86" y="57"/>
                  </a:lnTo>
                  <a:lnTo>
                    <a:pt x="86" y="28"/>
                  </a:lnTo>
                  <a:lnTo>
                    <a:pt x="57" y="0"/>
                  </a:lnTo>
                  <a:lnTo>
                    <a:pt x="29" y="57"/>
                  </a:lnTo>
                  <a:lnTo>
                    <a:pt x="57" y="57"/>
                  </a:lnTo>
                  <a:lnTo>
                    <a:pt x="0" y="113"/>
                  </a:lnTo>
                  <a:lnTo>
                    <a:pt x="29" y="142"/>
                  </a:lnTo>
                  <a:lnTo>
                    <a:pt x="29" y="113"/>
                  </a:lnTo>
                  <a:lnTo>
                    <a:pt x="57" y="142"/>
                  </a:lnTo>
                  <a:lnTo>
                    <a:pt x="29" y="170"/>
                  </a:lnTo>
                  <a:lnTo>
                    <a:pt x="29" y="198"/>
                  </a:lnTo>
                  <a:lnTo>
                    <a:pt x="57" y="198"/>
                  </a:lnTo>
                  <a:lnTo>
                    <a:pt x="57" y="227"/>
                  </a:lnTo>
                  <a:lnTo>
                    <a:pt x="114" y="283"/>
                  </a:lnTo>
                  <a:lnTo>
                    <a:pt x="142" y="255"/>
                  </a:lnTo>
                  <a:lnTo>
                    <a:pt x="142" y="227"/>
                  </a:lnTo>
                  <a:lnTo>
                    <a:pt x="199" y="198"/>
                  </a:lnTo>
                  <a:lnTo>
                    <a:pt x="199" y="170"/>
                  </a:lnTo>
                  <a:lnTo>
                    <a:pt x="142" y="113"/>
                  </a:lnTo>
                  <a:lnTo>
                    <a:pt x="114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8" name="Freeform 768"/>
            <p:cNvSpPr>
              <a:spLocks/>
            </p:cNvSpPr>
            <p:nvPr/>
          </p:nvSpPr>
          <p:spPr bwMode="auto">
            <a:xfrm>
              <a:off x="4741" y="3081"/>
              <a:ext cx="255" cy="312"/>
            </a:xfrm>
            <a:custGeom>
              <a:avLst/>
              <a:gdLst>
                <a:gd name="T0" fmla="*/ 198 w 255"/>
                <a:gd name="T1" fmla="*/ 0 h 312"/>
                <a:gd name="T2" fmla="*/ 170 w 255"/>
                <a:gd name="T3" fmla="*/ 0 h 312"/>
                <a:gd name="T4" fmla="*/ 113 w 255"/>
                <a:gd name="T5" fmla="*/ 28 h 312"/>
                <a:gd name="T6" fmla="*/ 85 w 255"/>
                <a:gd name="T7" fmla="*/ 0 h 312"/>
                <a:gd name="T8" fmla="*/ 85 w 255"/>
                <a:gd name="T9" fmla="*/ 28 h 312"/>
                <a:gd name="T10" fmla="*/ 28 w 255"/>
                <a:gd name="T11" fmla="*/ 56 h 312"/>
                <a:gd name="T12" fmla="*/ 0 w 255"/>
                <a:gd name="T13" fmla="*/ 85 h 312"/>
                <a:gd name="T14" fmla="*/ 28 w 255"/>
                <a:gd name="T15" fmla="*/ 141 h 312"/>
                <a:gd name="T16" fmla="*/ 28 w 255"/>
                <a:gd name="T17" fmla="*/ 113 h 312"/>
                <a:gd name="T18" fmla="*/ 56 w 255"/>
                <a:gd name="T19" fmla="*/ 113 h 312"/>
                <a:gd name="T20" fmla="*/ 56 w 255"/>
                <a:gd name="T21" fmla="*/ 170 h 312"/>
                <a:gd name="T22" fmla="*/ 28 w 255"/>
                <a:gd name="T23" fmla="*/ 198 h 312"/>
                <a:gd name="T24" fmla="*/ 28 w 255"/>
                <a:gd name="T25" fmla="*/ 283 h 312"/>
                <a:gd name="T26" fmla="*/ 85 w 255"/>
                <a:gd name="T27" fmla="*/ 283 h 312"/>
                <a:gd name="T28" fmla="*/ 85 w 255"/>
                <a:gd name="T29" fmla="*/ 312 h 312"/>
                <a:gd name="T30" fmla="*/ 113 w 255"/>
                <a:gd name="T31" fmla="*/ 283 h 312"/>
                <a:gd name="T32" fmla="*/ 198 w 255"/>
                <a:gd name="T33" fmla="*/ 255 h 312"/>
                <a:gd name="T34" fmla="*/ 255 w 255"/>
                <a:gd name="T35" fmla="*/ 226 h 312"/>
                <a:gd name="T36" fmla="*/ 198 w 255"/>
                <a:gd name="T37" fmla="*/ 170 h 312"/>
                <a:gd name="T38" fmla="*/ 198 w 255"/>
                <a:gd name="T39" fmla="*/ 141 h 312"/>
                <a:gd name="T40" fmla="*/ 170 w 255"/>
                <a:gd name="T41" fmla="*/ 141 h 312"/>
                <a:gd name="T42" fmla="*/ 170 w 255"/>
                <a:gd name="T43" fmla="*/ 113 h 312"/>
                <a:gd name="T44" fmla="*/ 198 w 255"/>
                <a:gd name="T45" fmla="*/ 85 h 312"/>
                <a:gd name="T46" fmla="*/ 170 w 255"/>
                <a:gd name="T47" fmla="*/ 56 h 312"/>
                <a:gd name="T48" fmla="*/ 170 w 255"/>
                <a:gd name="T49" fmla="*/ 85 h 312"/>
                <a:gd name="T50" fmla="*/ 141 w 255"/>
                <a:gd name="T51" fmla="*/ 56 h 312"/>
                <a:gd name="T52" fmla="*/ 198 w 255"/>
                <a:gd name="T53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55" h="312">
                  <a:moveTo>
                    <a:pt x="198" y="0"/>
                  </a:moveTo>
                  <a:lnTo>
                    <a:pt x="170" y="0"/>
                  </a:lnTo>
                  <a:lnTo>
                    <a:pt x="113" y="28"/>
                  </a:lnTo>
                  <a:lnTo>
                    <a:pt x="85" y="0"/>
                  </a:lnTo>
                  <a:lnTo>
                    <a:pt x="85" y="28"/>
                  </a:lnTo>
                  <a:lnTo>
                    <a:pt x="28" y="56"/>
                  </a:lnTo>
                  <a:lnTo>
                    <a:pt x="0" y="85"/>
                  </a:lnTo>
                  <a:lnTo>
                    <a:pt x="28" y="141"/>
                  </a:lnTo>
                  <a:lnTo>
                    <a:pt x="28" y="113"/>
                  </a:lnTo>
                  <a:lnTo>
                    <a:pt x="56" y="113"/>
                  </a:lnTo>
                  <a:lnTo>
                    <a:pt x="56" y="170"/>
                  </a:lnTo>
                  <a:lnTo>
                    <a:pt x="28" y="198"/>
                  </a:lnTo>
                  <a:lnTo>
                    <a:pt x="28" y="283"/>
                  </a:lnTo>
                  <a:lnTo>
                    <a:pt x="85" y="283"/>
                  </a:lnTo>
                  <a:lnTo>
                    <a:pt x="85" y="312"/>
                  </a:lnTo>
                  <a:lnTo>
                    <a:pt x="113" y="283"/>
                  </a:lnTo>
                  <a:lnTo>
                    <a:pt x="198" y="255"/>
                  </a:lnTo>
                  <a:lnTo>
                    <a:pt x="255" y="226"/>
                  </a:lnTo>
                  <a:lnTo>
                    <a:pt x="198" y="170"/>
                  </a:lnTo>
                  <a:lnTo>
                    <a:pt x="198" y="141"/>
                  </a:lnTo>
                  <a:lnTo>
                    <a:pt x="170" y="141"/>
                  </a:lnTo>
                  <a:lnTo>
                    <a:pt x="170" y="113"/>
                  </a:lnTo>
                  <a:lnTo>
                    <a:pt x="198" y="85"/>
                  </a:lnTo>
                  <a:lnTo>
                    <a:pt x="170" y="56"/>
                  </a:lnTo>
                  <a:lnTo>
                    <a:pt x="170" y="85"/>
                  </a:lnTo>
                  <a:lnTo>
                    <a:pt x="141" y="56"/>
                  </a:lnTo>
                  <a:lnTo>
                    <a:pt x="198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9" name="Freeform 769"/>
            <p:cNvSpPr>
              <a:spLocks/>
            </p:cNvSpPr>
            <p:nvPr/>
          </p:nvSpPr>
          <p:spPr bwMode="auto">
            <a:xfrm>
              <a:off x="4939" y="2911"/>
              <a:ext cx="114" cy="170"/>
            </a:xfrm>
            <a:custGeom>
              <a:avLst/>
              <a:gdLst>
                <a:gd name="T0" fmla="*/ 57 w 114"/>
                <a:gd name="T1" fmla="*/ 0 h 170"/>
                <a:gd name="T2" fmla="*/ 85 w 114"/>
                <a:gd name="T3" fmla="*/ 28 h 170"/>
                <a:gd name="T4" fmla="*/ 114 w 114"/>
                <a:gd name="T5" fmla="*/ 85 h 170"/>
                <a:gd name="T6" fmla="*/ 57 w 114"/>
                <a:gd name="T7" fmla="*/ 113 h 170"/>
                <a:gd name="T8" fmla="*/ 57 w 114"/>
                <a:gd name="T9" fmla="*/ 170 h 170"/>
                <a:gd name="T10" fmla="*/ 29 w 114"/>
                <a:gd name="T11" fmla="*/ 170 h 170"/>
                <a:gd name="T12" fmla="*/ 29 w 114"/>
                <a:gd name="T13" fmla="*/ 141 h 170"/>
                <a:gd name="T14" fmla="*/ 0 w 114"/>
                <a:gd name="T15" fmla="*/ 113 h 170"/>
                <a:gd name="T16" fmla="*/ 29 w 114"/>
                <a:gd name="T17" fmla="*/ 85 h 170"/>
                <a:gd name="T18" fmla="*/ 29 w 114"/>
                <a:gd name="T19" fmla="*/ 28 h 170"/>
                <a:gd name="T20" fmla="*/ 57 w 114"/>
                <a:gd name="T21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14" h="170">
                  <a:moveTo>
                    <a:pt x="57" y="0"/>
                  </a:moveTo>
                  <a:lnTo>
                    <a:pt x="85" y="28"/>
                  </a:lnTo>
                  <a:lnTo>
                    <a:pt x="114" y="85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29" y="170"/>
                  </a:lnTo>
                  <a:lnTo>
                    <a:pt x="29" y="141"/>
                  </a:lnTo>
                  <a:lnTo>
                    <a:pt x="0" y="113"/>
                  </a:lnTo>
                  <a:lnTo>
                    <a:pt x="29" y="85"/>
                  </a:lnTo>
                  <a:lnTo>
                    <a:pt x="29" y="28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10" name="Freeform 770"/>
            <p:cNvSpPr>
              <a:spLocks/>
            </p:cNvSpPr>
            <p:nvPr/>
          </p:nvSpPr>
          <p:spPr bwMode="auto">
            <a:xfrm>
              <a:off x="4741" y="2967"/>
              <a:ext cx="198" cy="170"/>
            </a:xfrm>
            <a:custGeom>
              <a:avLst/>
              <a:gdLst>
                <a:gd name="T0" fmla="*/ 198 w 198"/>
                <a:gd name="T1" fmla="*/ 57 h 170"/>
                <a:gd name="T2" fmla="*/ 170 w 198"/>
                <a:gd name="T3" fmla="*/ 29 h 170"/>
                <a:gd name="T4" fmla="*/ 141 w 198"/>
                <a:gd name="T5" fmla="*/ 29 h 170"/>
                <a:gd name="T6" fmla="*/ 113 w 198"/>
                <a:gd name="T7" fmla="*/ 0 h 170"/>
                <a:gd name="T8" fmla="*/ 85 w 198"/>
                <a:gd name="T9" fmla="*/ 57 h 170"/>
                <a:gd name="T10" fmla="*/ 0 w 198"/>
                <a:gd name="T11" fmla="*/ 85 h 170"/>
                <a:gd name="T12" fmla="*/ 28 w 198"/>
                <a:gd name="T13" fmla="*/ 114 h 170"/>
                <a:gd name="T14" fmla="*/ 0 w 198"/>
                <a:gd name="T15" fmla="*/ 142 h 170"/>
                <a:gd name="T16" fmla="*/ 0 w 198"/>
                <a:gd name="T17" fmla="*/ 170 h 170"/>
                <a:gd name="T18" fmla="*/ 28 w 198"/>
                <a:gd name="T19" fmla="*/ 170 h 170"/>
                <a:gd name="T20" fmla="*/ 85 w 198"/>
                <a:gd name="T21" fmla="*/ 142 h 170"/>
                <a:gd name="T22" fmla="*/ 85 w 198"/>
                <a:gd name="T23" fmla="*/ 114 h 170"/>
                <a:gd name="T24" fmla="*/ 113 w 198"/>
                <a:gd name="T25" fmla="*/ 142 h 170"/>
                <a:gd name="T26" fmla="*/ 170 w 198"/>
                <a:gd name="T27" fmla="*/ 114 h 170"/>
                <a:gd name="T28" fmla="*/ 198 w 198"/>
                <a:gd name="T29" fmla="*/ 57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98" h="170">
                  <a:moveTo>
                    <a:pt x="198" y="57"/>
                  </a:moveTo>
                  <a:lnTo>
                    <a:pt x="170" y="29"/>
                  </a:lnTo>
                  <a:lnTo>
                    <a:pt x="141" y="29"/>
                  </a:lnTo>
                  <a:lnTo>
                    <a:pt x="113" y="0"/>
                  </a:lnTo>
                  <a:lnTo>
                    <a:pt x="85" y="57"/>
                  </a:lnTo>
                  <a:lnTo>
                    <a:pt x="0" y="85"/>
                  </a:lnTo>
                  <a:lnTo>
                    <a:pt x="28" y="114"/>
                  </a:lnTo>
                  <a:lnTo>
                    <a:pt x="0" y="142"/>
                  </a:lnTo>
                  <a:lnTo>
                    <a:pt x="0" y="170"/>
                  </a:lnTo>
                  <a:lnTo>
                    <a:pt x="28" y="170"/>
                  </a:lnTo>
                  <a:lnTo>
                    <a:pt x="85" y="142"/>
                  </a:lnTo>
                  <a:lnTo>
                    <a:pt x="85" y="114"/>
                  </a:lnTo>
                  <a:lnTo>
                    <a:pt x="113" y="142"/>
                  </a:lnTo>
                  <a:lnTo>
                    <a:pt x="170" y="114"/>
                  </a:lnTo>
                  <a:lnTo>
                    <a:pt x="198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12" name="Freeform 772"/>
            <p:cNvSpPr>
              <a:spLocks/>
            </p:cNvSpPr>
            <p:nvPr/>
          </p:nvSpPr>
          <p:spPr bwMode="auto">
            <a:xfrm>
              <a:off x="4968" y="2655"/>
              <a:ext cx="170" cy="142"/>
            </a:xfrm>
            <a:custGeom>
              <a:avLst/>
              <a:gdLst>
                <a:gd name="T0" fmla="*/ 113 w 170"/>
                <a:gd name="T1" fmla="*/ 142 h 142"/>
                <a:gd name="T2" fmla="*/ 28 w 170"/>
                <a:gd name="T3" fmla="*/ 142 h 142"/>
                <a:gd name="T4" fmla="*/ 0 w 170"/>
                <a:gd name="T5" fmla="*/ 86 h 142"/>
                <a:gd name="T6" fmla="*/ 56 w 170"/>
                <a:gd name="T7" fmla="*/ 57 h 142"/>
                <a:gd name="T8" fmla="*/ 56 w 170"/>
                <a:gd name="T9" fmla="*/ 29 h 142"/>
                <a:gd name="T10" fmla="*/ 85 w 170"/>
                <a:gd name="T11" fmla="*/ 0 h 142"/>
                <a:gd name="T12" fmla="*/ 113 w 170"/>
                <a:gd name="T13" fmla="*/ 29 h 142"/>
                <a:gd name="T14" fmla="*/ 141 w 170"/>
                <a:gd name="T15" fmla="*/ 0 h 142"/>
                <a:gd name="T16" fmla="*/ 170 w 170"/>
                <a:gd name="T17" fmla="*/ 29 h 142"/>
                <a:gd name="T18" fmla="*/ 170 w 170"/>
                <a:gd name="T19" fmla="*/ 86 h 142"/>
                <a:gd name="T20" fmla="*/ 113 w 170"/>
                <a:gd name="T21" fmla="*/ 142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142">
                  <a:moveTo>
                    <a:pt x="113" y="142"/>
                  </a:moveTo>
                  <a:lnTo>
                    <a:pt x="28" y="142"/>
                  </a:lnTo>
                  <a:lnTo>
                    <a:pt x="0" y="86"/>
                  </a:lnTo>
                  <a:lnTo>
                    <a:pt x="56" y="57"/>
                  </a:lnTo>
                  <a:lnTo>
                    <a:pt x="56" y="29"/>
                  </a:lnTo>
                  <a:lnTo>
                    <a:pt x="85" y="0"/>
                  </a:lnTo>
                  <a:lnTo>
                    <a:pt x="113" y="29"/>
                  </a:lnTo>
                  <a:lnTo>
                    <a:pt x="141" y="0"/>
                  </a:lnTo>
                  <a:lnTo>
                    <a:pt x="170" y="29"/>
                  </a:lnTo>
                  <a:lnTo>
                    <a:pt x="170" y="86"/>
                  </a:lnTo>
                  <a:lnTo>
                    <a:pt x="113" y="142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14" name="Freeform 774"/>
            <p:cNvSpPr>
              <a:spLocks/>
            </p:cNvSpPr>
            <p:nvPr/>
          </p:nvSpPr>
          <p:spPr bwMode="auto">
            <a:xfrm>
              <a:off x="4826" y="2741"/>
              <a:ext cx="255" cy="113"/>
            </a:xfrm>
            <a:custGeom>
              <a:avLst/>
              <a:gdLst>
                <a:gd name="T0" fmla="*/ 142 w 255"/>
                <a:gd name="T1" fmla="*/ 0 h 113"/>
                <a:gd name="T2" fmla="*/ 85 w 255"/>
                <a:gd name="T3" fmla="*/ 0 h 113"/>
                <a:gd name="T4" fmla="*/ 0 w 255"/>
                <a:gd name="T5" fmla="*/ 85 h 113"/>
                <a:gd name="T6" fmla="*/ 85 w 255"/>
                <a:gd name="T7" fmla="*/ 113 h 113"/>
                <a:gd name="T8" fmla="*/ 170 w 255"/>
                <a:gd name="T9" fmla="*/ 113 h 113"/>
                <a:gd name="T10" fmla="*/ 198 w 255"/>
                <a:gd name="T11" fmla="*/ 85 h 113"/>
                <a:gd name="T12" fmla="*/ 255 w 255"/>
                <a:gd name="T13" fmla="*/ 56 h 113"/>
                <a:gd name="T14" fmla="*/ 170 w 255"/>
                <a:gd name="T15" fmla="*/ 56 h 113"/>
                <a:gd name="T16" fmla="*/ 142 w 255"/>
                <a:gd name="T17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5" h="113">
                  <a:moveTo>
                    <a:pt x="142" y="0"/>
                  </a:moveTo>
                  <a:lnTo>
                    <a:pt x="85" y="0"/>
                  </a:lnTo>
                  <a:lnTo>
                    <a:pt x="0" y="85"/>
                  </a:lnTo>
                  <a:lnTo>
                    <a:pt x="85" y="113"/>
                  </a:lnTo>
                  <a:lnTo>
                    <a:pt x="170" y="113"/>
                  </a:lnTo>
                  <a:lnTo>
                    <a:pt x="198" y="85"/>
                  </a:lnTo>
                  <a:lnTo>
                    <a:pt x="255" y="56"/>
                  </a:lnTo>
                  <a:lnTo>
                    <a:pt x="170" y="56"/>
                  </a:lnTo>
                  <a:lnTo>
                    <a:pt x="142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15" name="Freeform 775"/>
            <p:cNvSpPr>
              <a:spLocks/>
            </p:cNvSpPr>
            <p:nvPr/>
          </p:nvSpPr>
          <p:spPr bwMode="auto">
            <a:xfrm>
              <a:off x="4712" y="2797"/>
              <a:ext cx="284" cy="255"/>
            </a:xfrm>
            <a:custGeom>
              <a:avLst/>
              <a:gdLst>
                <a:gd name="T0" fmla="*/ 29 w 284"/>
                <a:gd name="T1" fmla="*/ 255 h 255"/>
                <a:gd name="T2" fmla="*/ 114 w 284"/>
                <a:gd name="T3" fmla="*/ 227 h 255"/>
                <a:gd name="T4" fmla="*/ 142 w 284"/>
                <a:gd name="T5" fmla="*/ 170 h 255"/>
                <a:gd name="T6" fmla="*/ 170 w 284"/>
                <a:gd name="T7" fmla="*/ 199 h 255"/>
                <a:gd name="T8" fmla="*/ 199 w 284"/>
                <a:gd name="T9" fmla="*/ 199 h 255"/>
                <a:gd name="T10" fmla="*/ 227 w 284"/>
                <a:gd name="T11" fmla="*/ 227 h 255"/>
                <a:gd name="T12" fmla="*/ 256 w 284"/>
                <a:gd name="T13" fmla="*/ 199 h 255"/>
                <a:gd name="T14" fmla="*/ 256 w 284"/>
                <a:gd name="T15" fmla="*/ 142 h 255"/>
                <a:gd name="T16" fmla="*/ 284 w 284"/>
                <a:gd name="T17" fmla="*/ 114 h 255"/>
                <a:gd name="T18" fmla="*/ 284 w 284"/>
                <a:gd name="T19" fmla="*/ 57 h 255"/>
                <a:gd name="T20" fmla="*/ 199 w 284"/>
                <a:gd name="T21" fmla="*/ 57 h 255"/>
                <a:gd name="T22" fmla="*/ 114 w 284"/>
                <a:gd name="T23" fmla="*/ 29 h 255"/>
                <a:gd name="T24" fmla="*/ 85 w 284"/>
                <a:gd name="T25" fmla="*/ 0 h 255"/>
                <a:gd name="T26" fmla="*/ 85 w 284"/>
                <a:gd name="T27" fmla="*/ 57 h 255"/>
                <a:gd name="T28" fmla="*/ 85 w 284"/>
                <a:gd name="T29" fmla="*/ 85 h 255"/>
                <a:gd name="T30" fmla="*/ 114 w 284"/>
                <a:gd name="T31" fmla="*/ 57 h 255"/>
                <a:gd name="T32" fmla="*/ 114 w 284"/>
                <a:gd name="T33" fmla="*/ 85 h 255"/>
                <a:gd name="T34" fmla="*/ 85 w 284"/>
                <a:gd name="T35" fmla="*/ 114 h 255"/>
                <a:gd name="T36" fmla="*/ 57 w 284"/>
                <a:gd name="T37" fmla="*/ 114 h 255"/>
                <a:gd name="T38" fmla="*/ 0 w 284"/>
                <a:gd name="T39" fmla="*/ 170 h 255"/>
                <a:gd name="T40" fmla="*/ 29 w 284"/>
                <a:gd name="T41" fmla="*/ 227 h 255"/>
                <a:gd name="T42" fmla="*/ 29 w 284"/>
                <a:gd name="T43" fmla="*/ 255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84" h="255">
                  <a:moveTo>
                    <a:pt x="29" y="255"/>
                  </a:moveTo>
                  <a:lnTo>
                    <a:pt x="114" y="227"/>
                  </a:lnTo>
                  <a:lnTo>
                    <a:pt x="142" y="170"/>
                  </a:lnTo>
                  <a:lnTo>
                    <a:pt x="170" y="199"/>
                  </a:lnTo>
                  <a:lnTo>
                    <a:pt x="199" y="199"/>
                  </a:lnTo>
                  <a:lnTo>
                    <a:pt x="227" y="227"/>
                  </a:lnTo>
                  <a:lnTo>
                    <a:pt x="256" y="199"/>
                  </a:lnTo>
                  <a:lnTo>
                    <a:pt x="256" y="142"/>
                  </a:lnTo>
                  <a:lnTo>
                    <a:pt x="284" y="114"/>
                  </a:lnTo>
                  <a:lnTo>
                    <a:pt x="284" y="57"/>
                  </a:lnTo>
                  <a:lnTo>
                    <a:pt x="199" y="57"/>
                  </a:lnTo>
                  <a:lnTo>
                    <a:pt x="114" y="29"/>
                  </a:lnTo>
                  <a:lnTo>
                    <a:pt x="85" y="0"/>
                  </a:lnTo>
                  <a:lnTo>
                    <a:pt x="85" y="57"/>
                  </a:lnTo>
                  <a:lnTo>
                    <a:pt x="85" y="85"/>
                  </a:lnTo>
                  <a:lnTo>
                    <a:pt x="114" y="57"/>
                  </a:lnTo>
                  <a:lnTo>
                    <a:pt x="114" y="85"/>
                  </a:lnTo>
                  <a:lnTo>
                    <a:pt x="85" y="114"/>
                  </a:lnTo>
                  <a:lnTo>
                    <a:pt x="57" y="114"/>
                  </a:lnTo>
                  <a:lnTo>
                    <a:pt x="0" y="170"/>
                  </a:lnTo>
                  <a:lnTo>
                    <a:pt x="29" y="227"/>
                  </a:lnTo>
                  <a:lnTo>
                    <a:pt x="29" y="255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16" name="Freeform 776"/>
            <p:cNvSpPr>
              <a:spLocks/>
            </p:cNvSpPr>
            <p:nvPr/>
          </p:nvSpPr>
          <p:spPr bwMode="auto">
            <a:xfrm>
              <a:off x="1395" y="5944"/>
              <a:ext cx="114" cy="57"/>
            </a:xfrm>
            <a:custGeom>
              <a:avLst/>
              <a:gdLst>
                <a:gd name="T0" fmla="*/ 114 w 114"/>
                <a:gd name="T1" fmla="*/ 0 h 57"/>
                <a:gd name="T2" fmla="*/ 57 w 114"/>
                <a:gd name="T3" fmla="*/ 57 h 57"/>
                <a:gd name="T4" fmla="*/ 0 w 114"/>
                <a:gd name="T5" fmla="*/ 57 h 57"/>
                <a:gd name="T6" fmla="*/ 86 w 114"/>
                <a:gd name="T7" fmla="*/ 0 h 57"/>
                <a:gd name="T8" fmla="*/ 114 w 114"/>
                <a:gd name="T9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4" h="57">
                  <a:moveTo>
                    <a:pt x="114" y="0"/>
                  </a:moveTo>
                  <a:lnTo>
                    <a:pt x="57" y="57"/>
                  </a:lnTo>
                  <a:lnTo>
                    <a:pt x="0" y="57"/>
                  </a:lnTo>
                  <a:lnTo>
                    <a:pt x="86" y="0"/>
                  </a:lnTo>
                  <a:lnTo>
                    <a:pt x="114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142" name="Freeform 902"/>
            <p:cNvSpPr>
              <a:spLocks/>
            </p:cNvSpPr>
            <p:nvPr/>
          </p:nvSpPr>
          <p:spPr bwMode="auto">
            <a:xfrm>
              <a:off x="573" y="5689"/>
              <a:ext cx="341" cy="113"/>
            </a:xfrm>
            <a:custGeom>
              <a:avLst/>
              <a:gdLst>
                <a:gd name="T0" fmla="*/ 255 w 341"/>
                <a:gd name="T1" fmla="*/ 0 h 113"/>
                <a:gd name="T2" fmla="*/ 85 w 341"/>
                <a:gd name="T3" fmla="*/ 0 h 113"/>
                <a:gd name="T4" fmla="*/ 0 w 341"/>
                <a:gd name="T5" fmla="*/ 57 h 113"/>
                <a:gd name="T6" fmla="*/ 0 w 341"/>
                <a:gd name="T7" fmla="*/ 85 h 113"/>
                <a:gd name="T8" fmla="*/ 142 w 341"/>
                <a:gd name="T9" fmla="*/ 113 h 113"/>
                <a:gd name="T10" fmla="*/ 227 w 341"/>
                <a:gd name="T11" fmla="*/ 113 h 113"/>
                <a:gd name="T12" fmla="*/ 341 w 341"/>
                <a:gd name="T13" fmla="*/ 57 h 113"/>
                <a:gd name="T14" fmla="*/ 341 w 341"/>
                <a:gd name="T15" fmla="*/ 28 h 113"/>
                <a:gd name="T16" fmla="*/ 255 w 341"/>
                <a:gd name="T17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1" h="113">
                  <a:moveTo>
                    <a:pt x="255" y="0"/>
                  </a:moveTo>
                  <a:lnTo>
                    <a:pt x="85" y="0"/>
                  </a:lnTo>
                  <a:lnTo>
                    <a:pt x="0" y="57"/>
                  </a:lnTo>
                  <a:lnTo>
                    <a:pt x="0" y="85"/>
                  </a:lnTo>
                  <a:lnTo>
                    <a:pt x="142" y="113"/>
                  </a:lnTo>
                  <a:lnTo>
                    <a:pt x="227" y="113"/>
                  </a:lnTo>
                  <a:lnTo>
                    <a:pt x="341" y="57"/>
                  </a:lnTo>
                  <a:lnTo>
                    <a:pt x="341" y="28"/>
                  </a:lnTo>
                  <a:lnTo>
                    <a:pt x="255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134" name="テキスト ボックス 133">
            <a:extLst>
              <a:ext uri="{FF2B5EF4-FFF2-40B4-BE49-F238E27FC236}">
                <a16:creationId xmlns:a16="http://schemas.microsoft.com/office/drawing/2014/main" id="{65324306-A5A0-46B7-BED4-BDF8660F1058}"/>
              </a:ext>
            </a:extLst>
          </p:cNvPr>
          <p:cNvSpPr txBox="1"/>
          <p:nvPr/>
        </p:nvSpPr>
        <p:spPr>
          <a:xfrm>
            <a:off x="194987" y="169131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沖縄県</a:t>
            </a:r>
          </a:p>
        </p:txBody>
      </p:sp>
      <p:sp>
        <p:nvSpPr>
          <p:cNvPr id="135" name="テキスト ボックス 134">
            <a:extLst>
              <a:ext uri="{FF2B5EF4-FFF2-40B4-BE49-F238E27FC236}">
                <a16:creationId xmlns:a16="http://schemas.microsoft.com/office/drawing/2014/main" id="{B2A3E1A9-0706-4AD2-A549-B498B6D9F98E}"/>
              </a:ext>
            </a:extLst>
          </p:cNvPr>
          <p:cNvSpPr txBox="1"/>
          <p:nvPr/>
        </p:nvSpPr>
        <p:spPr>
          <a:xfrm>
            <a:off x="159709" y="591432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36" name="直線コネクタ 135">
            <a:extLst>
              <a:ext uri="{FF2B5EF4-FFF2-40B4-BE49-F238E27FC236}">
                <a16:creationId xmlns:a16="http://schemas.microsoft.com/office/drawing/2014/main" id="{BCACEC38-48B0-4AB0-A4BC-B41F1F355706}"/>
              </a:ext>
            </a:extLst>
          </p:cNvPr>
          <p:cNvCxnSpPr/>
          <p:nvPr/>
        </p:nvCxnSpPr>
        <p:spPr>
          <a:xfrm>
            <a:off x="186598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0" name="グループ化 139">
            <a:extLst>
              <a:ext uri="{FF2B5EF4-FFF2-40B4-BE49-F238E27FC236}">
                <a16:creationId xmlns:a16="http://schemas.microsoft.com/office/drawing/2014/main" id="{E4C5ED36-FF59-43CD-9837-A8F0624D9EE2}"/>
              </a:ext>
            </a:extLst>
          </p:cNvPr>
          <p:cNvGrpSpPr/>
          <p:nvPr/>
        </p:nvGrpSpPr>
        <p:grpSpPr>
          <a:xfrm>
            <a:off x="3642441" y="1530337"/>
            <a:ext cx="720000" cy="430244"/>
            <a:chOff x="6555416" y="4900731"/>
            <a:chExt cx="720000" cy="378515"/>
          </a:xfrm>
        </p:grpSpPr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88FF0FE9-E918-4A8D-B957-7A3BE8220D2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粟国村</a:t>
              </a:r>
            </a:p>
          </p:txBody>
        </p:sp>
        <p:sp>
          <p:nvSpPr>
            <p:cNvPr id="142" name="四角形: 上の 2 つの角を丸める 141">
              <a:extLst>
                <a:ext uri="{FF2B5EF4-FFF2-40B4-BE49-F238E27FC236}">
                  <a16:creationId xmlns:a16="http://schemas.microsoft.com/office/drawing/2014/main" id="{3BF34865-AE3F-4B5C-A201-DDE4FCAC74B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3" name="グループ化 142">
            <a:extLst>
              <a:ext uri="{FF2B5EF4-FFF2-40B4-BE49-F238E27FC236}">
                <a16:creationId xmlns:a16="http://schemas.microsoft.com/office/drawing/2014/main" id="{6AEE311A-C04F-408B-BE78-235FF2C92AEF}"/>
              </a:ext>
            </a:extLst>
          </p:cNvPr>
          <p:cNvGrpSpPr/>
          <p:nvPr/>
        </p:nvGrpSpPr>
        <p:grpSpPr>
          <a:xfrm>
            <a:off x="2291910" y="2177695"/>
            <a:ext cx="720000" cy="430244"/>
            <a:chOff x="6555416" y="4900731"/>
            <a:chExt cx="720000" cy="378515"/>
          </a:xfrm>
        </p:grpSpPr>
        <p:sp>
          <p:nvSpPr>
            <p:cNvPr id="144" name="四角形: 上の 2 つの角を丸める 143">
              <a:extLst>
                <a:ext uri="{FF2B5EF4-FFF2-40B4-BE49-F238E27FC236}">
                  <a16:creationId xmlns:a16="http://schemas.microsoft.com/office/drawing/2014/main" id="{BDAF21C9-70B7-485B-B2C6-FECD9F007E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久米島町</a:t>
              </a:r>
            </a:p>
          </p:txBody>
        </p:sp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F20DA3B8-381F-47EB-B547-59DA3918E83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6" name="グループ化 145">
            <a:extLst>
              <a:ext uri="{FF2B5EF4-FFF2-40B4-BE49-F238E27FC236}">
                <a16:creationId xmlns:a16="http://schemas.microsoft.com/office/drawing/2014/main" id="{ED66645C-49DD-46EA-A508-6001252F825F}"/>
              </a:ext>
            </a:extLst>
          </p:cNvPr>
          <p:cNvGrpSpPr/>
          <p:nvPr/>
        </p:nvGrpSpPr>
        <p:grpSpPr>
          <a:xfrm>
            <a:off x="3499925" y="2177695"/>
            <a:ext cx="720000" cy="430244"/>
            <a:chOff x="6555416" y="4900731"/>
            <a:chExt cx="720000" cy="378515"/>
          </a:xfrm>
        </p:grpSpPr>
        <p:sp>
          <p:nvSpPr>
            <p:cNvPr id="147" name="四角形: 上の 2 つの角を丸める 146">
              <a:extLst>
                <a:ext uri="{FF2B5EF4-FFF2-40B4-BE49-F238E27FC236}">
                  <a16:creationId xmlns:a16="http://schemas.microsoft.com/office/drawing/2014/main" id="{AD3EF44C-4483-4713-B2DD-DD1B0AC07C1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渡名喜村</a:t>
              </a:r>
            </a:p>
          </p:txBody>
        </p:sp>
        <p:sp>
          <p:nvSpPr>
            <p:cNvPr id="148" name="四角形: 上の 2 つの角を丸める 147">
              <a:extLst>
                <a:ext uri="{FF2B5EF4-FFF2-40B4-BE49-F238E27FC236}">
                  <a16:creationId xmlns:a16="http://schemas.microsoft.com/office/drawing/2014/main" id="{0062B290-40E2-4260-9C95-B2217B59852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1488EE19-DE76-4B3A-A8B8-AD2CB3806940}"/>
              </a:ext>
            </a:extLst>
          </p:cNvPr>
          <p:cNvGrpSpPr/>
          <p:nvPr/>
        </p:nvGrpSpPr>
        <p:grpSpPr>
          <a:xfrm>
            <a:off x="1260065" y="6061798"/>
            <a:ext cx="720000" cy="430244"/>
            <a:chOff x="6555416" y="4900731"/>
            <a:chExt cx="720000" cy="378515"/>
          </a:xfrm>
        </p:grpSpPr>
        <p:sp>
          <p:nvSpPr>
            <p:cNvPr id="150" name="四角形: 上の 2 つの角を丸める 149">
              <a:extLst>
                <a:ext uri="{FF2B5EF4-FFF2-40B4-BE49-F238E27FC236}">
                  <a16:creationId xmlns:a16="http://schemas.microsoft.com/office/drawing/2014/main" id="{239CD23E-D00D-4529-9611-F2FCECD65C1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与那国町</a:t>
              </a:r>
            </a:p>
          </p:txBody>
        </p:sp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BE7E8E8C-57C6-4844-8911-2D682AD7EFD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0E919E3A-9238-444D-9192-8E6820933B50}"/>
              </a:ext>
            </a:extLst>
          </p:cNvPr>
          <p:cNvGrpSpPr/>
          <p:nvPr/>
        </p:nvGrpSpPr>
        <p:grpSpPr>
          <a:xfrm>
            <a:off x="2384190" y="6061798"/>
            <a:ext cx="720000" cy="430244"/>
            <a:chOff x="6555416" y="4900731"/>
            <a:chExt cx="720000" cy="378515"/>
          </a:xfrm>
        </p:grpSpPr>
        <p:sp>
          <p:nvSpPr>
            <p:cNvPr id="153" name="四角形: 上の 2 つの角を丸める 152">
              <a:extLst>
                <a:ext uri="{FF2B5EF4-FFF2-40B4-BE49-F238E27FC236}">
                  <a16:creationId xmlns:a16="http://schemas.microsoft.com/office/drawing/2014/main" id="{5BB72924-1CBA-4C8E-A7AF-387B6AA8333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竹富町</a:t>
              </a:r>
            </a:p>
          </p:txBody>
        </p:sp>
        <p:sp>
          <p:nvSpPr>
            <p:cNvPr id="154" name="四角形: 上の 2 つの角を丸める 153">
              <a:extLst>
                <a:ext uri="{FF2B5EF4-FFF2-40B4-BE49-F238E27FC236}">
                  <a16:creationId xmlns:a16="http://schemas.microsoft.com/office/drawing/2014/main" id="{6457891B-5AA8-44A4-AD16-F686D51D0ED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5" name="グループ化 154">
            <a:extLst>
              <a:ext uri="{FF2B5EF4-FFF2-40B4-BE49-F238E27FC236}">
                <a16:creationId xmlns:a16="http://schemas.microsoft.com/office/drawing/2014/main" id="{6149754B-6197-496C-A5AA-7F3B538033CD}"/>
              </a:ext>
            </a:extLst>
          </p:cNvPr>
          <p:cNvGrpSpPr/>
          <p:nvPr/>
        </p:nvGrpSpPr>
        <p:grpSpPr>
          <a:xfrm>
            <a:off x="4137489" y="6061798"/>
            <a:ext cx="720000" cy="430244"/>
            <a:chOff x="6555416" y="4900731"/>
            <a:chExt cx="720000" cy="378515"/>
          </a:xfrm>
        </p:grpSpPr>
        <p:sp>
          <p:nvSpPr>
            <p:cNvPr id="156" name="四角形: 上の 2 つの角を丸める 155">
              <a:extLst>
                <a:ext uri="{FF2B5EF4-FFF2-40B4-BE49-F238E27FC236}">
                  <a16:creationId xmlns:a16="http://schemas.microsoft.com/office/drawing/2014/main" id="{3EEC7391-81E7-4BC0-8FC1-D79BA77D004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石垣市</a:t>
              </a:r>
            </a:p>
          </p:txBody>
        </p:sp>
        <p:sp>
          <p:nvSpPr>
            <p:cNvPr id="157" name="四角形: 上の 2 つの角を丸める 156">
              <a:extLst>
                <a:ext uri="{FF2B5EF4-FFF2-40B4-BE49-F238E27FC236}">
                  <a16:creationId xmlns:a16="http://schemas.microsoft.com/office/drawing/2014/main" id="{661541B4-0F13-43BA-8C54-B777F7BC7B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8" name="グループ化 157">
            <a:extLst>
              <a:ext uri="{FF2B5EF4-FFF2-40B4-BE49-F238E27FC236}">
                <a16:creationId xmlns:a16="http://schemas.microsoft.com/office/drawing/2014/main" id="{3A464DD6-B734-4723-B34A-A735BB283CD1}"/>
              </a:ext>
            </a:extLst>
          </p:cNvPr>
          <p:cNvGrpSpPr/>
          <p:nvPr/>
        </p:nvGrpSpPr>
        <p:grpSpPr>
          <a:xfrm>
            <a:off x="5429393" y="5264844"/>
            <a:ext cx="720000" cy="430244"/>
            <a:chOff x="6555416" y="4900731"/>
            <a:chExt cx="720000" cy="378515"/>
          </a:xfrm>
        </p:grpSpPr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9D8F6C7E-A918-44D8-BF76-2A01D4FBE4A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多良間村</a:t>
              </a:r>
            </a:p>
          </p:txBody>
        </p:sp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C0265807-7333-4328-BFCA-A878121ADDE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C2D05193-9C5D-4826-A556-C8DC5E9BC829}"/>
              </a:ext>
            </a:extLst>
          </p:cNvPr>
          <p:cNvGrpSpPr/>
          <p:nvPr/>
        </p:nvGrpSpPr>
        <p:grpSpPr>
          <a:xfrm>
            <a:off x="7241415" y="4727949"/>
            <a:ext cx="720000" cy="430244"/>
            <a:chOff x="6555416" y="4900731"/>
            <a:chExt cx="720000" cy="378515"/>
          </a:xfrm>
        </p:grpSpPr>
        <p:sp>
          <p:nvSpPr>
            <p:cNvPr id="162" name="四角形: 上の 2 つの角を丸める 161">
              <a:extLst>
                <a:ext uri="{FF2B5EF4-FFF2-40B4-BE49-F238E27FC236}">
                  <a16:creationId xmlns:a16="http://schemas.microsoft.com/office/drawing/2014/main" id="{6D50D3AE-1717-4B9F-866C-92C50F17741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宮古島市</a:t>
              </a:r>
            </a:p>
          </p:txBody>
        </p:sp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B4DBCC54-1D63-4B61-BA7A-24678898AE9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4" name="グループ化 163">
            <a:extLst>
              <a:ext uri="{FF2B5EF4-FFF2-40B4-BE49-F238E27FC236}">
                <a16:creationId xmlns:a16="http://schemas.microsoft.com/office/drawing/2014/main" id="{288319F0-2903-4B44-8095-A4ADFDE0AF1C}"/>
              </a:ext>
            </a:extLst>
          </p:cNvPr>
          <p:cNvGrpSpPr/>
          <p:nvPr/>
        </p:nvGrpSpPr>
        <p:grpSpPr>
          <a:xfrm>
            <a:off x="8265188" y="2790092"/>
            <a:ext cx="720000" cy="430244"/>
            <a:chOff x="6555416" y="4900731"/>
            <a:chExt cx="720000" cy="378515"/>
          </a:xfrm>
        </p:grpSpPr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94D574DC-08B8-4A38-8321-B66EF1D2750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北大東村</a:t>
              </a:r>
            </a:p>
          </p:txBody>
        </p:sp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31B595F9-390A-498A-94AA-CBC28816F2F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7" name="グループ化 166">
            <a:extLst>
              <a:ext uri="{FF2B5EF4-FFF2-40B4-BE49-F238E27FC236}">
                <a16:creationId xmlns:a16="http://schemas.microsoft.com/office/drawing/2014/main" id="{EDC5986F-00F7-4652-9175-B41C20AA2871}"/>
              </a:ext>
            </a:extLst>
          </p:cNvPr>
          <p:cNvGrpSpPr/>
          <p:nvPr/>
        </p:nvGrpSpPr>
        <p:grpSpPr>
          <a:xfrm>
            <a:off x="8265188" y="3276654"/>
            <a:ext cx="720000" cy="430244"/>
            <a:chOff x="6555416" y="4900731"/>
            <a:chExt cx="720000" cy="378515"/>
          </a:xfrm>
        </p:grpSpPr>
        <p:sp>
          <p:nvSpPr>
            <p:cNvPr id="168" name="四角形: 上の 2 つの角を丸める 167">
              <a:extLst>
                <a:ext uri="{FF2B5EF4-FFF2-40B4-BE49-F238E27FC236}">
                  <a16:creationId xmlns:a16="http://schemas.microsoft.com/office/drawing/2014/main" id="{77B594E0-C3D1-4DF5-9B12-9DE2A9F671B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南大東村</a:t>
              </a:r>
            </a:p>
          </p:txBody>
        </p:sp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76829967-6CCC-4A07-9224-AEFFDB107CC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0" name="グループ化 169">
            <a:extLst>
              <a:ext uri="{FF2B5EF4-FFF2-40B4-BE49-F238E27FC236}">
                <a16:creationId xmlns:a16="http://schemas.microsoft.com/office/drawing/2014/main" id="{A19E3BD4-BF66-47FD-B3F9-2E5172606B82}"/>
              </a:ext>
            </a:extLst>
          </p:cNvPr>
          <p:cNvGrpSpPr/>
          <p:nvPr/>
        </p:nvGrpSpPr>
        <p:grpSpPr>
          <a:xfrm>
            <a:off x="5681063" y="88837"/>
            <a:ext cx="720000" cy="430244"/>
            <a:chOff x="6555416" y="4900731"/>
            <a:chExt cx="720000" cy="378515"/>
          </a:xfrm>
        </p:grpSpPr>
        <p:sp>
          <p:nvSpPr>
            <p:cNvPr id="171" name="四角形: 上の 2 つの角を丸める 170">
              <a:extLst>
                <a:ext uri="{FF2B5EF4-FFF2-40B4-BE49-F238E27FC236}">
                  <a16:creationId xmlns:a16="http://schemas.microsoft.com/office/drawing/2014/main" id="{8EC21B14-AEEE-446C-805E-FAB6E739C9B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伊平屋村</a:t>
              </a:r>
            </a:p>
          </p:txBody>
        </p:sp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8A1383DF-B066-4030-B0C5-6D0A1D8C90E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3" name="グループ化 172">
            <a:extLst>
              <a:ext uri="{FF2B5EF4-FFF2-40B4-BE49-F238E27FC236}">
                <a16:creationId xmlns:a16="http://schemas.microsoft.com/office/drawing/2014/main" id="{4D5B9FB9-FAD0-4E4B-A757-8CF083B05187}"/>
              </a:ext>
            </a:extLst>
          </p:cNvPr>
          <p:cNvGrpSpPr/>
          <p:nvPr/>
        </p:nvGrpSpPr>
        <p:grpSpPr>
          <a:xfrm>
            <a:off x="5681063" y="575399"/>
            <a:ext cx="720000" cy="430244"/>
            <a:chOff x="6555416" y="4900731"/>
            <a:chExt cx="720000" cy="378515"/>
          </a:xfrm>
        </p:grpSpPr>
        <p:sp>
          <p:nvSpPr>
            <p:cNvPr id="174" name="四角形: 上の 2 つの角を丸める 173">
              <a:extLst>
                <a:ext uri="{FF2B5EF4-FFF2-40B4-BE49-F238E27FC236}">
                  <a16:creationId xmlns:a16="http://schemas.microsoft.com/office/drawing/2014/main" id="{DA7F33CA-5AC8-42C2-91ED-E5376E08DBB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伊是名村</a:t>
              </a:r>
            </a:p>
          </p:txBody>
        </p:sp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5FC74CD5-D1DB-4509-8A5A-D63303BADA1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A56A0164-781E-4C1C-9C10-A65D0FE7BBA4}"/>
              </a:ext>
            </a:extLst>
          </p:cNvPr>
          <p:cNvGrpSpPr/>
          <p:nvPr/>
        </p:nvGrpSpPr>
        <p:grpSpPr>
          <a:xfrm>
            <a:off x="5278392" y="1129072"/>
            <a:ext cx="720000" cy="430244"/>
            <a:chOff x="6555416" y="4900731"/>
            <a:chExt cx="720000" cy="378515"/>
          </a:xfrm>
        </p:grpSpPr>
        <p:sp>
          <p:nvSpPr>
            <p:cNvPr id="177" name="四角形: 上の 2 つの角を丸める 176">
              <a:extLst>
                <a:ext uri="{FF2B5EF4-FFF2-40B4-BE49-F238E27FC236}">
                  <a16:creationId xmlns:a16="http://schemas.microsoft.com/office/drawing/2014/main" id="{20588EE2-3775-4B89-ACF5-C71C38DFD84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伊江村</a:t>
              </a:r>
            </a:p>
          </p:txBody>
        </p:sp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30CCAA9F-3F04-4152-9D2C-14A1D8FD446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9" name="グループ化 178">
            <a:extLst>
              <a:ext uri="{FF2B5EF4-FFF2-40B4-BE49-F238E27FC236}">
                <a16:creationId xmlns:a16="http://schemas.microsoft.com/office/drawing/2014/main" id="{9E981C5F-4936-4DBC-8E3E-7B73AF9B0B80}"/>
              </a:ext>
            </a:extLst>
          </p:cNvPr>
          <p:cNvGrpSpPr/>
          <p:nvPr/>
        </p:nvGrpSpPr>
        <p:grpSpPr>
          <a:xfrm>
            <a:off x="4095286" y="3578657"/>
            <a:ext cx="720000" cy="430244"/>
            <a:chOff x="6555416" y="4900731"/>
            <a:chExt cx="720000" cy="378515"/>
          </a:xfrm>
        </p:grpSpPr>
        <p:sp>
          <p:nvSpPr>
            <p:cNvPr id="180" name="四角形: 上の 2 つの角を丸める 179">
              <a:extLst>
                <a:ext uri="{FF2B5EF4-FFF2-40B4-BE49-F238E27FC236}">
                  <a16:creationId xmlns:a16="http://schemas.microsoft.com/office/drawing/2014/main" id="{29A65672-33F0-4ABF-A64B-D006A75BEA6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渡嘉敷村</a:t>
              </a:r>
            </a:p>
          </p:txBody>
        </p:sp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8EB30D8A-FF45-41FF-953C-C00D94C3C75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2" name="グループ化 181">
            <a:extLst>
              <a:ext uri="{FF2B5EF4-FFF2-40B4-BE49-F238E27FC236}">
                <a16:creationId xmlns:a16="http://schemas.microsoft.com/office/drawing/2014/main" id="{7DF46860-9122-4FA2-9040-7F47DF7985A2}"/>
              </a:ext>
            </a:extLst>
          </p:cNvPr>
          <p:cNvGrpSpPr/>
          <p:nvPr/>
        </p:nvGrpSpPr>
        <p:grpSpPr>
          <a:xfrm>
            <a:off x="3331888" y="3578657"/>
            <a:ext cx="720000" cy="430244"/>
            <a:chOff x="6555416" y="4900731"/>
            <a:chExt cx="720000" cy="378515"/>
          </a:xfrm>
        </p:grpSpPr>
        <p:sp>
          <p:nvSpPr>
            <p:cNvPr id="183" name="四角形: 上の 2 つの角を丸める 182">
              <a:extLst>
                <a:ext uri="{FF2B5EF4-FFF2-40B4-BE49-F238E27FC236}">
                  <a16:creationId xmlns:a16="http://schemas.microsoft.com/office/drawing/2014/main" id="{F4B44F44-1819-453C-B5CD-1E5002A1434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座間味村</a:t>
              </a:r>
            </a:p>
          </p:txBody>
        </p:sp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67EBCF21-3AD5-4F60-AED6-46E9600D6DC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5" name="グループ化 184">
            <a:extLst>
              <a:ext uri="{FF2B5EF4-FFF2-40B4-BE49-F238E27FC236}">
                <a16:creationId xmlns:a16="http://schemas.microsoft.com/office/drawing/2014/main" id="{BB980C37-E879-46E4-B781-F518A012E439}"/>
              </a:ext>
            </a:extLst>
          </p:cNvPr>
          <p:cNvGrpSpPr/>
          <p:nvPr/>
        </p:nvGrpSpPr>
        <p:grpSpPr>
          <a:xfrm>
            <a:off x="7686032" y="447528"/>
            <a:ext cx="720000" cy="430244"/>
            <a:chOff x="6555416" y="4900731"/>
            <a:chExt cx="720000" cy="378515"/>
          </a:xfrm>
        </p:grpSpPr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E951899A-00A5-48B5-B281-9E3A04999F0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国頭村</a:t>
              </a:r>
            </a:p>
          </p:txBody>
        </p:sp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7DC76196-CF2B-4F47-B59D-84470A51DE4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8" name="グループ化 187">
            <a:extLst>
              <a:ext uri="{FF2B5EF4-FFF2-40B4-BE49-F238E27FC236}">
                <a16:creationId xmlns:a16="http://schemas.microsoft.com/office/drawing/2014/main" id="{D3AE4DFE-5611-4250-BE69-EF352B2AB606}"/>
              </a:ext>
            </a:extLst>
          </p:cNvPr>
          <p:cNvGrpSpPr/>
          <p:nvPr/>
        </p:nvGrpSpPr>
        <p:grpSpPr>
          <a:xfrm>
            <a:off x="7979646" y="929894"/>
            <a:ext cx="720000" cy="430244"/>
            <a:chOff x="6555416" y="4900731"/>
            <a:chExt cx="720000" cy="378515"/>
          </a:xfrm>
        </p:grpSpPr>
        <p:sp>
          <p:nvSpPr>
            <p:cNvPr id="189" name="四角形: 上の 2 つの角を丸める 188">
              <a:extLst>
                <a:ext uri="{FF2B5EF4-FFF2-40B4-BE49-F238E27FC236}">
                  <a16:creationId xmlns:a16="http://schemas.microsoft.com/office/drawing/2014/main" id="{F9E1BC63-7CEE-4554-9177-C766F7F7D20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東村</a:t>
              </a:r>
            </a:p>
          </p:txBody>
        </p:sp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25417800-F551-4F55-BF93-16CD6E2594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1D7EECAE-78EF-4664-8524-9A0B90C2AC66}"/>
              </a:ext>
            </a:extLst>
          </p:cNvPr>
          <p:cNvGrpSpPr/>
          <p:nvPr/>
        </p:nvGrpSpPr>
        <p:grpSpPr>
          <a:xfrm>
            <a:off x="7216248" y="929894"/>
            <a:ext cx="720000" cy="430244"/>
            <a:chOff x="6555416" y="4900731"/>
            <a:chExt cx="720000" cy="378515"/>
          </a:xfrm>
        </p:grpSpPr>
        <p:sp>
          <p:nvSpPr>
            <p:cNvPr id="192" name="四角形: 上の 2 つの角を丸める 191">
              <a:extLst>
                <a:ext uri="{FF2B5EF4-FFF2-40B4-BE49-F238E27FC236}">
                  <a16:creationId xmlns:a16="http://schemas.microsoft.com/office/drawing/2014/main" id="{E3E0685C-E592-4EC9-965D-F221B708140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大宜味村</a:t>
              </a:r>
            </a:p>
          </p:txBody>
        </p:sp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861567D7-E0EC-4776-A7D7-C4220EB3248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4" name="グループ化 193">
            <a:extLst>
              <a:ext uri="{FF2B5EF4-FFF2-40B4-BE49-F238E27FC236}">
                <a16:creationId xmlns:a16="http://schemas.microsoft.com/office/drawing/2014/main" id="{914A21DC-A55A-41C9-A8F2-7A878DC76699}"/>
              </a:ext>
            </a:extLst>
          </p:cNvPr>
          <p:cNvGrpSpPr/>
          <p:nvPr/>
        </p:nvGrpSpPr>
        <p:grpSpPr>
          <a:xfrm>
            <a:off x="6998134" y="1395449"/>
            <a:ext cx="720000" cy="430244"/>
            <a:chOff x="6555416" y="4900731"/>
            <a:chExt cx="720000" cy="378515"/>
          </a:xfrm>
        </p:grpSpPr>
        <p:sp>
          <p:nvSpPr>
            <p:cNvPr id="195" name="四角形: 上の 2 つの角を丸める 194">
              <a:extLst>
                <a:ext uri="{FF2B5EF4-FFF2-40B4-BE49-F238E27FC236}">
                  <a16:creationId xmlns:a16="http://schemas.microsoft.com/office/drawing/2014/main" id="{DCDB65C3-CB77-497E-879B-ABD845064B9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今帰仁村</a:t>
              </a:r>
            </a:p>
          </p:txBody>
        </p:sp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73D3B005-B14B-4F02-957D-8E1A3D8A477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7" name="グループ化 196">
            <a:extLst>
              <a:ext uri="{FF2B5EF4-FFF2-40B4-BE49-F238E27FC236}">
                <a16:creationId xmlns:a16="http://schemas.microsoft.com/office/drawing/2014/main" id="{61EB8609-789A-4949-AF30-F81C0F509DF9}"/>
              </a:ext>
            </a:extLst>
          </p:cNvPr>
          <p:cNvGrpSpPr/>
          <p:nvPr/>
        </p:nvGrpSpPr>
        <p:grpSpPr>
          <a:xfrm>
            <a:off x="6234736" y="1395449"/>
            <a:ext cx="720000" cy="430244"/>
            <a:chOff x="6555416" y="4900731"/>
            <a:chExt cx="720000" cy="378515"/>
          </a:xfrm>
        </p:grpSpPr>
        <p:sp>
          <p:nvSpPr>
            <p:cNvPr id="198" name="四角形: 上の 2 つの角を丸める 197">
              <a:extLst>
                <a:ext uri="{FF2B5EF4-FFF2-40B4-BE49-F238E27FC236}">
                  <a16:creationId xmlns:a16="http://schemas.microsoft.com/office/drawing/2014/main" id="{F03AAA21-7D2D-430A-9965-D00C750AEC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本部町</a:t>
              </a:r>
            </a:p>
          </p:txBody>
        </p:sp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9E8B1598-DD1D-424F-B3D4-5387BBF7082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0" name="グループ化 199">
            <a:extLst>
              <a:ext uri="{FF2B5EF4-FFF2-40B4-BE49-F238E27FC236}">
                <a16:creationId xmlns:a16="http://schemas.microsoft.com/office/drawing/2014/main" id="{09B8A0A9-DD4B-4BC6-9373-54F8A26A4E81}"/>
              </a:ext>
            </a:extLst>
          </p:cNvPr>
          <p:cNvGrpSpPr/>
          <p:nvPr/>
        </p:nvGrpSpPr>
        <p:grpSpPr>
          <a:xfrm>
            <a:off x="6134068" y="4175381"/>
            <a:ext cx="720000" cy="430244"/>
            <a:chOff x="6555416" y="4900731"/>
            <a:chExt cx="720000" cy="378515"/>
          </a:xfrm>
        </p:grpSpPr>
        <p:sp>
          <p:nvSpPr>
            <p:cNvPr id="201" name="四角形: 上の 2 つの角を丸める 200">
              <a:extLst>
                <a:ext uri="{FF2B5EF4-FFF2-40B4-BE49-F238E27FC236}">
                  <a16:creationId xmlns:a16="http://schemas.microsoft.com/office/drawing/2014/main" id="{27534184-04F8-456B-A37D-3F210342B83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八重瀬町</a:t>
              </a:r>
            </a:p>
          </p:txBody>
        </p:sp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B4D95543-AFF4-4C5E-8ACD-70B58282A42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3" name="グループ化 202">
            <a:extLst>
              <a:ext uri="{FF2B5EF4-FFF2-40B4-BE49-F238E27FC236}">
                <a16:creationId xmlns:a16="http://schemas.microsoft.com/office/drawing/2014/main" id="{1210A852-92F8-42AA-8ED4-4BD50A5D672C}"/>
              </a:ext>
            </a:extLst>
          </p:cNvPr>
          <p:cNvGrpSpPr/>
          <p:nvPr/>
        </p:nvGrpSpPr>
        <p:grpSpPr>
          <a:xfrm>
            <a:off x="5370670" y="4175381"/>
            <a:ext cx="720000" cy="430244"/>
            <a:chOff x="6555416" y="4900731"/>
            <a:chExt cx="720000" cy="378515"/>
          </a:xfrm>
        </p:grpSpPr>
        <p:sp>
          <p:nvSpPr>
            <p:cNvPr id="204" name="四角形: 上の 2 つの角を丸める 203">
              <a:extLst>
                <a:ext uri="{FF2B5EF4-FFF2-40B4-BE49-F238E27FC236}">
                  <a16:creationId xmlns:a16="http://schemas.microsoft.com/office/drawing/2014/main" id="{7561AEED-2D5B-45DC-B2C0-AB4B296D667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糸満市</a:t>
              </a:r>
            </a:p>
          </p:txBody>
        </p:sp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A47C1C9C-627A-4F33-95DB-BFA1D64DB76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98D62ABB-24CD-46E9-A0FC-1AFE73A8D426}"/>
              </a:ext>
            </a:extLst>
          </p:cNvPr>
          <p:cNvGrpSpPr/>
          <p:nvPr/>
        </p:nvGrpSpPr>
        <p:grpSpPr>
          <a:xfrm>
            <a:off x="6201180" y="1865267"/>
            <a:ext cx="720000" cy="430244"/>
            <a:chOff x="6555416" y="4900731"/>
            <a:chExt cx="720000" cy="378515"/>
          </a:xfrm>
        </p:grpSpPr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83CE72C2-C18A-4CCC-9FF0-DB13F7FE4BD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名護市</a:t>
              </a:r>
            </a:p>
          </p:txBody>
        </p:sp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783B1AA4-498C-4DBF-ADC9-FA5DD25AE9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9" name="グループ化 208">
            <a:extLst>
              <a:ext uri="{FF2B5EF4-FFF2-40B4-BE49-F238E27FC236}">
                <a16:creationId xmlns:a16="http://schemas.microsoft.com/office/drawing/2014/main" id="{DB4D6288-6808-4D75-B6FF-6FBDE08310DE}"/>
              </a:ext>
            </a:extLst>
          </p:cNvPr>
          <p:cNvGrpSpPr/>
          <p:nvPr/>
        </p:nvGrpSpPr>
        <p:grpSpPr>
          <a:xfrm>
            <a:off x="5437782" y="1865267"/>
            <a:ext cx="720000" cy="430244"/>
            <a:chOff x="6555416" y="4900731"/>
            <a:chExt cx="720000" cy="378515"/>
          </a:xfrm>
        </p:grpSpPr>
        <p:sp>
          <p:nvSpPr>
            <p:cNvPr id="210" name="四角形: 上の 2 つの角を丸める 209">
              <a:extLst>
                <a:ext uri="{FF2B5EF4-FFF2-40B4-BE49-F238E27FC236}">
                  <a16:creationId xmlns:a16="http://schemas.microsoft.com/office/drawing/2014/main" id="{95BFC04D-E0C1-4F8F-9F51-8D087251389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恩納村</a:t>
              </a:r>
            </a:p>
          </p:txBody>
        </p:sp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38A44607-6467-4619-A3D4-2DFD60A6DB7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2" name="グループ化 211">
            <a:extLst>
              <a:ext uri="{FF2B5EF4-FFF2-40B4-BE49-F238E27FC236}">
                <a16:creationId xmlns:a16="http://schemas.microsoft.com/office/drawing/2014/main" id="{A71BFD43-D2A5-4CED-BA8C-53E683B6ECAC}"/>
              </a:ext>
            </a:extLst>
          </p:cNvPr>
          <p:cNvGrpSpPr/>
          <p:nvPr/>
        </p:nvGrpSpPr>
        <p:grpSpPr>
          <a:xfrm>
            <a:off x="7761532" y="1395449"/>
            <a:ext cx="720000" cy="430244"/>
            <a:chOff x="6555416" y="4900731"/>
            <a:chExt cx="720000" cy="378515"/>
          </a:xfrm>
        </p:grpSpPr>
        <p:sp>
          <p:nvSpPr>
            <p:cNvPr id="213" name="四角形: 上の 2 つの角を丸める 212">
              <a:extLst>
                <a:ext uri="{FF2B5EF4-FFF2-40B4-BE49-F238E27FC236}">
                  <a16:creationId xmlns:a16="http://schemas.microsoft.com/office/drawing/2014/main" id="{A2ECA5A2-D44A-44AA-ACB0-7F515F1241E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宜野座村</a:t>
              </a:r>
            </a:p>
          </p:txBody>
        </p:sp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50C7FC31-7129-4D42-A255-001C65EDAB0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3" name="グループ化 292">
            <a:extLst>
              <a:ext uri="{FF2B5EF4-FFF2-40B4-BE49-F238E27FC236}">
                <a16:creationId xmlns:a16="http://schemas.microsoft.com/office/drawing/2014/main" id="{57173F25-DC83-4C41-874D-5C02C708AC67}"/>
              </a:ext>
            </a:extLst>
          </p:cNvPr>
          <p:cNvGrpSpPr/>
          <p:nvPr/>
        </p:nvGrpSpPr>
        <p:grpSpPr>
          <a:xfrm>
            <a:off x="5973692" y="3705598"/>
            <a:ext cx="720000" cy="430244"/>
            <a:chOff x="6555416" y="4900731"/>
            <a:chExt cx="720000" cy="378515"/>
          </a:xfrm>
        </p:grpSpPr>
        <p:sp>
          <p:nvSpPr>
            <p:cNvPr id="294" name="四角形: 上の 2 つの角を丸める 293">
              <a:extLst>
                <a:ext uri="{FF2B5EF4-FFF2-40B4-BE49-F238E27FC236}">
                  <a16:creationId xmlns:a16="http://schemas.microsoft.com/office/drawing/2014/main" id="{7CD6C7C2-8E67-4305-B8D2-5178596E9B7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南風原町</a:t>
              </a:r>
            </a:p>
          </p:txBody>
        </p:sp>
        <p:sp>
          <p:nvSpPr>
            <p:cNvPr id="295" name="四角形: 上の 2 つの角を丸める 294">
              <a:extLst>
                <a:ext uri="{FF2B5EF4-FFF2-40B4-BE49-F238E27FC236}">
                  <a16:creationId xmlns:a16="http://schemas.microsoft.com/office/drawing/2014/main" id="{968CEA00-0C94-4003-A0D1-B4D0990D577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6" name="グループ化 295">
            <a:extLst>
              <a:ext uri="{FF2B5EF4-FFF2-40B4-BE49-F238E27FC236}">
                <a16:creationId xmlns:a16="http://schemas.microsoft.com/office/drawing/2014/main" id="{C5986330-9A26-4BEF-BBCF-0ACDADC4673E}"/>
              </a:ext>
            </a:extLst>
          </p:cNvPr>
          <p:cNvGrpSpPr/>
          <p:nvPr/>
        </p:nvGrpSpPr>
        <p:grpSpPr>
          <a:xfrm>
            <a:off x="5210294" y="3705598"/>
            <a:ext cx="720000" cy="430244"/>
            <a:chOff x="6555416" y="4900731"/>
            <a:chExt cx="720000" cy="378515"/>
          </a:xfrm>
        </p:grpSpPr>
        <p:sp>
          <p:nvSpPr>
            <p:cNvPr id="297" name="四角形: 上の 2 つの角を丸める 296">
              <a:extLst>
                <a:ext uri="{FF2B5EF4-FFF2-40B4-BE49-F238E27FC236}">
                  <a16:creationId xmlns:a16="http://schemas.microsoft.com/office/drawing/2014/main" id="{36CD241E-56D8-467C-8898-B6D50DF75F3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豊見城市</a:t>
              </a:r>
            </a:p>
          </p:txBody>
        </p:sp>
        <p:sp>
          <p:nvSpPr>
            <p:cNvPr id="298" name="四角形: 上の 2 つの角を丸める 297">
              <a:extLst>
                <a:ext uri="{FF2B5EF4-FFF2-40B4-BE49-F238E27FC236}">
                  <a16:creationId xmlns:a16="http://schemas.microsoft.com/office/drawing/2014/main" id="{E6198BD9-E638-46E2-BDF4-171AE3386E8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9" name="グループ化 298">
            <a:extLst>
              <a:ext uri="{FF2B5EF4-FFF2-40B4-BE49-F238E27FC236}">
                <a16:creationId xmlns:a16="http://schemas.microsoft.com/office/drawing/2014/main" id="{9F850AFD-C236-400B-A5D6-876E39C6B7DE}"/>
              </a:ext>
            </a:extLst>
          </p:cNvPr>
          <p:cNvGrpSpPr/>
          <p:nvPr/>
        </p:nvGrpSpPr>
        <p:grpSpPr>
          <a:xfrm>
            <a:off x="6720311" y="3705598"/>
            <a:ext cx="720000" cy="430244"/>
            <a:chOff x="6555416" y="4900731"/>
            <a:chExt cx="720000" cy="378515"/>
          </a:xfrm>
        </p:grpSpPr>
        <p:sp>
          <p:nvSpPr>
            <p:cNvPr id="300" name="四角形: 上の 2 つの角を丸める 299">
              <a:extLst>
                <a:ext uri="{FF2B5EF4-FFF2-40B4-BE49-F238E27FC236}">
                  <a16:creationId xmlns:a16="http://schemas.microsoft.com/office/drawing/2014/main" id="{708ECF50-41C7-497F-B6EF-1EB832075B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南城市</a:t>
              </a:r>
            </a:p>
          </p:txBody>
        </p:sp>
        <p:sp>
          <p:nvSpPr>
            <p:cNvPr id="301" name="四角形: 上の 2 つの角を丸める 300">
              <a:extLst>
                <a:ext uri="{FF2B5EF4-FFF2-40B4-BE49-F238E27FC236}">
                  <a16:creationId xmlns:a16="http://schemas.microsoft.com/office/drawing/2014/main" id="{BC50B8CC-85AE-41AF-875C-D9EEC2D400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2" name="グループ化 301">
            <a:extLst>
              <a:ext uri="{FF2B5EF4-FFF2-40B4-BE49-F238E27FC236}">
                <a16:creationId xmlns:a16="http://schemas.microsoft.com/office/drawing/2014/main" id="{EC41D58E-9214-4D8E-8C3A-A768F437E8CF}"/>
              </a:ext>
            </a:extLst>
          </p:cNvPr>
          <p:cNvGrpSpPr/>
          <p:nvPr/>
        </p:nvGrpSpPr>
        <p:grpSpPr>
          <a:xfrm>
            <a:off x="5973692" y="3244203"/>
            <a:ext cx="720000" cy="430244"/>
            <a:chOff x="6555416" y="4900731"/>
            <a:chExt cx="720000" cy="378515"/>
          </a:xfrm>
        </p:grpSpPr>
        <p:sp>
          <p:nvSpPr>
            <p:cNvPr id="303" name="四角形: 上の 2 つの角を丸める 302">
              <a:extLst>
                <a:ext uri="{FF2B5EF4-FFF2-40B4-BE49-F238E27FC236}">
                  <a16:creationId xmlns:a16="http://schemas.microsoft.com/office/drawing/2014/main" id="{3725988C-4CB7-4E7A-865D-9C705E39F13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西原町</a:t>
              </a:r>
            </a:p>
          </p:txBody>
        </p:sp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EF121726-A92B-4B30-B9B4-898E5C5DCBC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5" name="グループ化 304">
            <a:extLst>
              <a:ext uri="{FF2B5EF4-FFF2-40B4-BE49-F238E27FC236}">
                <a16:creationId xmlns:a16="http://schemas.microsoft.com/office/drawing/2014/main" id="{EFF3AA39-5D69-44D5-A144-8821AB3C684D}"/>
              </a:ext>
            </a:extLst>
          </p:cNvPr>
          <p:cNvGrpSpPr/>
          <p:nvPr/>
        </p:nvGrpSpPr>
        <p:grpSpPr>
          <a:xfrm>
            <a:off x="5210294" y="3244203"/>
            <a:ext cx="720000" cy="430244"/>
            <a:chOff x="6555416" y="4900731"/>
            <a:chExt cx="720000" cy="378515"/>
          </a:xfrm>
        </p:grpSpPr>
        <p:sp>
          <p:nvSpPr>
            <p:cNvPr id="306" name="四角形: 上の 2 つの角を丸める 305">
              <a:extLst>
                <a:ext uri="{FF2B5EF4-FFF2-40B4-BE49-F238E27FC236}">
                  <a16:creationId xmlns:a16="http://schemas.microsoft.com/office/drawing/2014/main" id="{DF2DD021-CBB7-4ACB-845B-2A2C85631CD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那覇市</a:t>
              </a:r>
            </a:p>
          </p:txBody>
        </p:sp>
        <p:sp>
          <p:nvSpPr>
            <p:cNvPr id="307" name="四角形: 上の 2 つの角を丸める 306">
              <a:extLst>
                <a:ext uri="{FF2B5EF4-FFF2-40B4-BE49-F238E27FC236}">
                  <a16:creationId xmlns:a16="http://schemas.microsoft.com/office/drawing/2014/main" id="{3E1B3C49-1329-4BDF-9A0E-5C5612F292D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8" name="グループ化 307">
            <a:extLst>
              <a:ext uri="{FF2B5EF4-FFF2-40B4-BE49-F238E27FC236}">
                <a16:creationId xmlns:a16="http://schemas.microsoft.com/office/drawing/2014/main" id="{8090FFC8-377B-446E-B6BA-BA18D066C0CF}"/>
              </a:ext>
            </a:extLst>
          </p:cNvPr>
          <p:cNvGrpSpPr/>
          <p:nvPr/>
        </p:nvGrpSpPr>
        <p:grpSpPr>
          <a:xfrm>
            <a:off x="6720311" y="3244203"/>
            <a:ext cx="720000" cy="430244"/>
            <a:chOff x="6555416" y="4900731"/>
            <a:chExt cx="720000" cy="378515"/>
          </a:xfrm>
        </p:grpSpPr>
        <p:sp>
          <p:nvSpPr>
            <p:cNvPr id="309" name="四角形: 上の 2 つの角を丸める 308">
              <a:extLst>
                <a:ext uri="{FF2B5EF4-FFF2-40B4-BE49-F238E27FC236}">
                  <a16:creationId xmlns:a16="http://schemas.microsoft.com/office/drawing/2014/main" id="{26DA80C1-5804-47BE-A5B0-883AD9F3213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与那原町</a:t>
              </a:r>
            </a:p>
          </p:txBody>
        </p:sp>
        <p:sp>
          <p:nvSpPr>
            <p:cNvPr id="310" name="四角形: 上の 2 つの角を丸める 309">
              <a:extLst>
                <a:ext uri="{FF2B5EF4-FFF2-40B4-BE49-F238E27FC236}">
                  <a16:creationId xmlns:a16="http://schemas.microsoft.com/office/drawing/2014/main" id="{FD7FB2C5-801D-41D8-A1AC-B98E82465D2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1" name="グループ化 310">
            <a:extLst>
              <a:ext uri="{FF2B5EF4-FFF2-40B4-BE49-F238E27FC236}">
                <a16:creationId xmlns:a16="http://schemas.microsoft.com/office/drawing/2014/main" id="{8AA25D82-2948-4327-95A1-329A52AD5FA8}"/>
              </a:ext>
            </a:extLst>
          </p:cNvPr>
          <p:cNvGrpSpPr/>
          <p:nvPr/>
        </p:nvGrpSpPr>
        <p:grpSpPr>
          <a:xfrm>
            <a:off x="5629743" y="2327767"/>
            <a:ext cx="720000" cy="430244"/>
            <a:chOff x="6555416" y="4900731"/>
            <a:chExt cx="720000" cy="378515"/>
          </a:xfrm>
        </p:grpSpPr>
        <p:sp>
          <p:nvSpPr>
            <p:cNvPr id="312" name="四角形: 上の 2 つの角を丸める 311">
              <a:extLst>
                <a:ext uri="{FF2B5EF4-FFF2-40B4-BE49-F238E27FC236}">
                  <a16:creationId xmlns:a16="http://schemas.microsoft.com/office/drawing/2014/main" id="{916E12F4-E7A5-4594-8A59-BC290144162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嘉手納町</a:t>
              </a:r>
            </a:p>
          </p:txBody>
        </p:sp>
        <p:sp>
          <p:nvSpPr>
            <p:cNvPr id="313" name="四角形: 上の 2 つの角を丸める 312">
              <a:extLst>
                <a:ext uri="{FF2B5EF4-FFF2-40B4-BE49-F238E27FC236}">
                  <a16:creationId xmlns:a16="http://schemas.microsoft.com/office/drawing/2014/main" id="{0BC53770-8213-4D8A-8B27-6AAFF11ED5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4" name="グループ化 313">
            <a:extLst>
              <a:ext uri="{FF2B5EF4-FFF2-40B4-BE49-F238E27FC236}">
                <a16:creationId xmlns:a16="http://schemas.microsoft.com/office/drawing/2014/main" id="{B4742607-121C-40C9-ACB7-E2458E39EAA1}"/>
              </a:ext>
            </a:extLst>
          </p:cNvPr>
          <p:cNvGrpSpPr/>
          <p:nvPr/>
        </p:nvGrpSpPr>
        <p:grpSpPr>
          <a:xfrm>
            <a:off x="4866345" y="2327767"/>
            <a:ext cx="720000" cy="430244"/>
            <a:chOff x="6555416" y="4900731"/>
            <a:chExt cx="720000" cy="378515"/>
          </a:xfrm>
        </p:grpSpPr>
        <p:sp>
          <p:nvSpPr>
            <p:cNvPr id="315" name="四角形: 上の 2 つの角を丸める 314">
              <a:extLst>
                <a:ext uri="{FF2B5EF4-FFF2-40B4-BE49-F238E27FC236}">
                  <a16:creationId xmlns:a16="http://schemas.microsoft.com/office/drawing/2014/main" id="{684FFC98-5E6A-4535-BB31-47358CE8A75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北谷町</a:t>
              </a:r>
            </a:p>
          </p:txBody>
        </p:sp>
        <p:sp>
          <p:nvSpPr>
            <p:cNvPr id="316" name="四角形: 上の 2 つの角を丸める 315">
              <a:extLst>
                <a:ext uri="{FF2B5EF4-FFF2-40B4-BE49-F238E27FC236}">
                  <a16:creationId xmlns:a16="http://schemas.microsoft.com/office/drawing/2014/main" id="{17E949E9-BA3C-4CB9-BFF3-8CD84B6E7D6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7" name="グループ化 316">
            <a:extLst>
              <a:ext uri="{FF2B5EF4-FFF2-40B4-BE49-F238E27FC236}">
                <a16:creationId xmlns:a16="http://schemas.microsoft.com/office/drawing/2014/main" id="{2B038A68-8564-4233-B5AE-B1A9F90DD1D2}"/>
              </a:ext>
            </a:extLst>
          </p:cNvPr>
          <p:cNvGrpSpPr/>
          <p:nvPr/>
        </p:nvGrpSpPr>
        <p:grpSpPr>
          <a:xfrm>
            <a:off x="6669977" y="2327767"/>
            <a:ext cx="720000" cy="430244"/>
            <a:chOff x="6555416" y="4900731"/>
            <a:chExt cx="720000" cy="378515"/>
          </a:xfrm>
        </p:grpSpPr>
        <p:sp>
          <p:nvSpPr>
            <p:cNvPr id="318" name="四角形: 上の 2 つの角を丸める 317">
              <a:extLst>
                <a:ext uri="{FF2B5EF4-FFF2-40B4-BE49-F238E27FC236}">
                  <a16:creationId xmlns:a16="http://schemas.microsoft.com/office/drawing/2014/main" id="{27C5AAC3-E16F-49DA-B766-2A14E61D8C8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沖縄市</a:t>
              </a:r>
            </a:p>
          </p:txBody>
        </p:sp>
        <p:sp>
          <p:nvSpPr>
            <p:cNvPr id="319" name="四角形: 上の 2 つの角を丸める 318">
              <a:extLst>
                <a:ext uri="{FF2B5EF4-FFF2-40B4-BE49-F238E27FC236}">
                  <a16:creationId xmlns:a16="http://schemas.microsoft.com/office/drawing/2014/main" id="{EF13AC8B-20A5-4D31-90FA-F43CD077F24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0" name="グループ化 319">
            <a:extLst>
              <a:ext uri="{FF2B5EF4-FFF2-40B4-BE49-F238E27FC236}">
                <a16:creationId xmlns:a16="http://schemas.microsoft.com/office/drawing/2014/main" id="{531FD30A-A4A0-465B-A5E5-951F543C514B}"/>
              </a:ext>
            </a:extLst>
          </p:cNvPr>
          <p:cNvGrpSpPr/>
          <p:nvPr/>
        </p:nvGrpSpPr>
        <p:grpSpPr>
          <a:xfrm>
            <a:off x="6955202" y="1857984"/>
            <a:ext cx="720000" cy="430244"/>
            <a:chOff x="6555416" y="4900731"/>
            <a:chExt cx="720000" cy="378515"/>
          </a:xfrm>
        </p:grpSpPr>
        <p:sp>
          <p:nvSpPr>
            <p:cNvPr id="321" name="四角形: 上の 2 つの角を丸める 320">
              <a:extLst>
                <a:ext uri="{FF2B5EF4-FFF2-40B4-BE49-F238E27FC236}">
                  <a16:creationId xmlns:a16="http://schemas.microsoft.com/office/drawing/2014/main" id="{C13B5CFF-2D09-4793-8B3A-3C74C88EF05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金武町</a:t>
              </a:r>
            </a:p>
          </p:txBody>
        </p:sp>
        <p:sp>
          <p:nvSpPr>
            <p:cNvPr id="322" name="四角形: 上の 2 つの角を丸める 321">
              <a:extLst>
                <a:ext uri="{FF2B5EF4-FFF2-40B4-BE49-F238E27FC236}">
                  <a16:creationId xmlns:a16="http://schemas.microsoft.com/office/drawing/2014/main" id="{338630F2-C1B0-48C6-9C67-2C27377C035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3" name="グループ化 322">
            <a:extLst>
              <a:ext uri="{FF2B5EF4-FFF2-40B4-BE49-F238E27FC236}">
                <a16:creationId xmlns:a16="http://schemas.microsoft.com/office/drawing/2014/main" id="{BB2946C2-215B-4A53-974D-6DD2CEA8C696}"/>
              </a:ext>
            </a:extLst>
          </p:cNvPr>
          <p:cNvGrpSpPr/>
          <p:nvPr/>
        </p:nvGrpSpPr>
        <p:grpSpPr>
          <a:xfrm>
            <a:off x="7433375" y="2327767"/>
            <a:ext cx="720000" cy="430244"/>
            <a:chOff x="6555416" y="4900731"/>
            <a:chExt cx="720000" cy="378515"/>
          </a:xfrm>
        </p:grpSpPr>
        <p:sp>
          <p:nvSpPr>
            <p:cNvPr id="324" name="四角形: 上の 2 つの角を丸める 323">
              <a:extLst>
                <a:ext uri="{FF2B5EF4-FFF2-40B4-BE49-F238E27FC236}">
                  <a16:creationId xmlns:a16="http://schemas.microsoft.com/office/drawing/2014/main" id="{C3669884-B057-47CD-9054-B43F91E0872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うるま市</a:t>
              </a:r>
            </a:p>
          </p:txBody>
        </p:sp>
        <p:sp>
          <p:nvSpPr>
            <p:cNvPr id="325" name="四角形: 上の 2 つの角を丸める 324">
              <a:extLst>
                <a:ext uri="{FF2B5EF4-FFF2-40B4-BE49-F238E27FC236}">
                  <a16:creationId xmlns:a16="http://schemas.microsoft.com/office/drawing/2014/main" id="{0AB00EFF-CA02-4533-BED9-D737C64AE42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6" name="グループ化 325">
            <a:extLst>
              <a:ext uri="{FF2B5EF4-FFF2-40B4-BE49-F238E27FC236}">
                <a16:creationId xmlns:a16="http://schemas.microsoft.com/office/drawing/2014/main" id="{0DA9158B-90EA-4A7C-90B7-8FFD6C1ACCC6}"/>
              </a:ext>
            </a:extLst>
          </p:cNvPr>
          <p:cNvGrpSpPr/>
          <p:nvPr/>
        </p:nvGrpSpPr>
        <p:grpSpPr>
          <a:xfrm>
            <a:off x="4681787" y="1866372"/>
            <a:ext cx="720000" cy="430244"/>
            <a:chOff x="6555416" y="4900731"/>
            <a:chExt cx="720000" cy="378515"/>
          </a:xfrm>
        </p:grpSpPr>
        <p:sp>
          <p:nvSpPr>
            <p:cNvPr id="327" name="四角形: 上の 2 つの角を丸める 326">
              <a:extLst>
                <a:ext uri="{FF2B5EF4-FFF2-40B4-BE49-F238E27FC236}">
                  <a16:creationId xmlns:a16="http://schemas.microsoft.com/office/drawing/2014/main" id="{1AD753E7-C87B-4887-BF83-940D1540125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読谷村</a:t>
              </a:r>
            </a:p>
          </p:txBody>
        </p:sp>
        <p:sp>
          <p:nvSpPr>
            <p:cNvPr id="328" name="四角形: 上の 2 つの角を丸める 327">
              <a:extLst>
                <a:ext uri="{FF2B5EF4-FFF2-40B4-BE49-F238E27FC236}">
                  <a16:creationId xmlns:a16="http://schemas.microsoft.com/office/drawing/2014/main" id="{9F106CC0-437D-4447-9C26-65017AB5051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9" name="グループ化 328">
            <a:extLst>
              <a:ext uri="{FF2B5EF4-FFF2-40B4-BE49-F238E27FC236}">
                <a16:creationId xmlns:a16="http://schemas.microsoft.com/office/drawing/2014/main" id="{60FA4F0E-2AB9-4E67-9CB4-93301B5095C2}"/>
              </a:ext>
            </a:extLst>
          </p:cNvPr>
          <p:cNvGrpSpPr/>
          <p:nvPr/>
        </p:nvGrpSpPr>
        <p:grpSpPr>
          <a:xfrm>
            <a:off x="5503908" y="2789162"/>
            <a:ext cx="720000" cy="430244"/>
            <a:chOff x="6555416" y="4900731"/>
            <a:chExt cx="720000" cy="378515"/>
          </a:xfrm>
        </p:grpSpPr>
        <p:sp>
          <p:nvSpPr>
            <p:cNvPr id="330" name="四角形: 上の 2 つの角を丸める 329">
              <a:extLst>
                <a:ext uri="{FF2B5EF4-FFF2-40B4-BE49-F238E27FC236}">
                  <a16:creationId xmlns:a16="http://schemas.microsoft.com/office/drawing/2014/main" id="{4C96F3DC-FCED-4F88-80E1-F1176E6D4C1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浦添市</a:t>
              </a:r>
            </a:p>
          </p:txBody>
        </p:sp>
        <p:sp>
          <p:nvSpPr>
            <p:cNvPr id="331" name="四角形: 上の 2 つの角を丸める 330">
              <a:extLst>
                <a:ext uri="{FF2B5EF4-FFF2-40B4-BE49-F238E27FC236}">
                  <a16:creationId xmlns:a16="http://schemas.microsoft.com/office/drawing/2014/main" id="{F0769C53-B181-4D60-BB13-811489C2A61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2" name="グループ化 331">
            <a:extLst>
              <a:ext uri="{FF2B5EF4-FFF2-40B4-BE49-F238E27FC236}">
                <a16:creationId xmlns:a16="http://schemas.microsoft.com/office/drawing/2014/main" id="{780899D3-BB51-4682-ACA4-EE74792598E4}"/>
              </a:ext>
            </a:extLst>
          </p:cNvPr>
          <p:cNvGrpSpPr/>
          <p:nvPr/>
        </p:nvGrpSpPr>
        <p:grpSpPr>
          <a:xfrm>
            <a:off x="4740510" y="2789162"/>
            <a:ext cx="720000" cy="430244"/>
            <a:chOff x="6555416" y="4900731"/>
            <a:chExt cx="720000" cy="378515"/>
          </a:xfrm>
        </p:grpSpPr>
        <p:sp>
          <p:nvSpPr>
            <p:cNvPr id="333" name="四角形: 上の 2 つの角を丸める 332">
              <a:extLst>
                <a:ext uri="{FF2B5EF4-FFF2-40B4-BE49-F238E27FC236}">
                  <a16:creationId xmlns:a16="http://schemas.microsoft.com/office/drawing/2014/main" id="{54DC6B25-71F4-4D4D-8EFE-14276CD34E9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宜野湾市</a:t>
              </a:r>
            </a:p>
          </p:txBody>
        </p:sp>
        <p:sp>
          <p:nvSpPr>
            <p:cNvPr id="334" name="四角形: 上の 2 つの角を丸める 333">
              <a:extLst>
                <a:ext uri="{FF2B5EF4-FFF2-40B4-BE49-F238E27FC236}">
                  <a16:creationId xmlns:a16="http://schemas.microsoft.com/office/drawing/2014/main" id="{2FEAA9BA-A2C0-4F15-AA07-807D3F3F890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5" name="グループ化 334">
            <a:extLst>
              <a:ext uri="{FF2B5EF4-FFF2-40B4-BE49-F238E27FC236}">
                <a16:creationId xmlns:a16="http://schemas.microsoft.com/office/drawing/2014/main" id="{5E22ECE5-1B28-4EC0-85B6-DC81EBC139DC}"/>
              </a:ext>
            </a:extLst>
          </p:cNvPr>
          <p:cNvGrpSpPr/>
          <p:nvPr/>
        </p:nvGrpSpPr>
        <p:grpSpPr>
          <a:xfrm>
            <a:off x="6544142" y="2789162"/>
            <a:ext cx="720000" cy="430244"/>
            <a:chOff x="6555416" y="4900731"/>
            <a:chExt cx="720000" cy="378515"/>
          </a:xfrm>
        </p:grpSpPr>
        <p:sp>
          <p:nvSpPr>
            <p:cNvPr id="336" name="四角形: 上の 2 つの角を丸める 335">
              <a:extLst>
                <a:ext uri="{FF2B5EF4-FFF2-40B4-BE49-F238E27FC236}">
                  <a16:creationId xmlns:a16="http://schemas.microsoft.com/office/drawing/2014/main" id="{870308D0-D3EC-46F9-8D7C-7923DEB4771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中城村</a:t>
              </a:r>
            </a:p>
          </p:txBody>
        </p:sp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6A1393BD-680F-46B5-982D-903913918B6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8" name="グループ化 337">
            <a:extLst>
              <a:ext uri="{FF2B5EF4-FFF2-40B4-BE49-F238E27FC236}">
                <a16:creationId xmlns:a16="http://schemas.microsoft.com/office/drawing/2014/main" id="{6ADA31CE-873B-4AD9-B435-1DA2EA608521}"/>
              </a:ext>
            </a:extLst>
          </p:cNvPr>
          <p:cNvGrpSpPr/>
          <p:nvPr/>
        </p:nvGrpSpPr>
        <p:grpSpPr>
          <a:xfrm>
            <a:off x="7307540" y="2789162"/>
            <a:ext cx="720000" cy="430244"/>
            <a:chOff x="6555416" y="4900731"/>
            <a:chExt cx="720000" cy="378515"/>
          </a:xfrm>
        </p:grpSpPr>
        <p:sp>
          <p:nvSpPr>
            <p:cNvPr id="339" name="四角形: 上の 2 つの角を丸める 338">
              <a:extLst>
                <a:ext uri="{FF2B5EF4-FFF2-40B4-BE49-F238E27FC236}">
                  <a16:creationId xmlns:a16="http://schemas.microsoft.com/office/drawing/2014/main" id="{AA75AF1E-47AD-40DD-97AE-DEAD91DD10A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北中城村</a:t>
              </a:r>
            </a:p>
          </p:txBody>
        </p:sp>
        <p:sp>
          <p:nvSpPr>
            <p:cNvPr id="340" name="四角形: 上の 2 つの角を丸める 339">
              <a:extLst>
                <a:ext uri="{FF2B5EF4-FFF2-40B4-BE49-F238E27FC236}">
                  <a16:creationId xmlns:a16="http://schemas.microsoft.com/office/drawing/2014/main" id="{369C7634-8A80-4BA1-B11E-22F09031AE8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974968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144" name="Group 904"/>
          <p:cNvGrpSpPr>
            <a:grpSpLocks/>
          </p:cNvGrpSpPr>
          <p:nvPr/>
        </p:nvGrpSpPr>
        <p:grpSpPr bwMode="auto">
          <a:xfrm>
            <a:off x="1095375" y="2304143"/>
            <a:ext cx="7296831" cy="3761241"/>
            <a:chOff x="630" y="2032"/>
            <a:chExt cx="6435" cy="3317"/>
          </a:xfrm>
        </p:grpSpPr>
        <p:sp>
          <p:nvSpPr>
            <p:cNvPr id="10968" name="Freeform 728"/>
            <p:cNvSpPr>
              <a:spLocks/>
            </p:cNvSpPr>
            <p:nvPr/>
          </p:nvSpPr>
          <p:spPr bwMode="auto">
            <a:xfrm>
              <a:off x="630" y="2032"/>
              <a:ext cx="6407" cy="3317"/>
            </a:xfrm>
            <a:custGeom>
              <a:avLst/>
              <a:gdLst>
                <a:gd name="T0" fmla="*/ 0 w 6407"/>
                <a:gd name="T1" fmla="*/ 3317 h 3317"/>
                <a:gd name="T2" fmla="*/ 3402 w 6407"/>
                <a:gd name="T3" fmla="*/ 1786 h 3317"/>
                <a:gd name="T4" fmla="*/ 5103 w 6407"/>
                <a:gd name="T5" fmla="*/ 1786 h 3317"/>
                <a:gd name="T6" fmla="*/ 6407 w 6407"/>
                <a:gd name="T7" fmla="*/ 0 h 33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07" h="3317">
                  <a:moveTo>
                    <a:pt x="0" y="3317"/>
                  </a:moveTo>
                  <a:lnTo>
                    <a:pt x="3402" y="1786"/>
                  </a:lnTo>
                  <a:lnTo>
                    <a:pt x="5103" y="1786"/>
                  </a:lnTo>
                  <a:lnTo>
                    <a:pt x="6407" y="0"/>
                  </a:lnTo>
                </a:path>
              </a:pathLst>
            </a:custGeom>
            <a:noFill/>
            <a:ln w="3175">
              <a:solidFill>
                <a:schemeClr val="tx1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9" name="Freeform 729"/>
            <p:cNvSpPr>
              <a:spLocks/>
            </p:cNvSpPr>
            <p:nvPr/>
          </p:nvSpPr>
          <p:spPr bwMode="auto">
            <a:xfrm>
              <a:off x="6243" y="3109"/>
              <a:ext cx="822" cy="227"/>
            </a:xfrm>
            <a:custGeom>
              <a:avLst/>
              <a:gdLst>
                <a:gd name="T0" fmla="*/ 0 w 822"/>
                <a:gd name="T1" fmla="*/ 0 h 227"/>
                <a:gd name="T2" fmla="*/ 227 w 822"/>
                <a:gd name="T3" fmla="*/ 227 h 227"/>
                <a:gd name="T4" fmla="*/ 822 w 822"/>
                <a:gd name="T5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22" h="227">
                  <a:moveTo>
                    <a:pt x="0" y="0"/>
                  </a:moveTo>
                  <a:lnTo>
                    <a:pt x="227" y="227"/>
                  </a:lnTo>
                  <a:lnTo>
                    <a:pt x="822" y="227"/>
                  </a:lnTo>
                </a:path>
              </a:pathLst>
            </a:custGeom>
            <a:noFill/>
            <a:ln w="3175">
              <a:solidFill>
                <a:schemeClr val="tx1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 sz="1283"/>
            </a:p>
          </p:txBody>
        </p:sp>
      </p:grpSp>
      <p:grpSp>
        <p:nvGrpSpPr>
          <p:cNvPr id="11143" name="Group 903"/>
          <p:cNvGrpSpPr>
            <a:grpSpLocks/>
          </p:cNvGrpSpPr>
          <p:nvPr/>
        </p:nvGrpSpPr>
        <p:grpSpPr bwMode="auto">
          <a:xfrm>
            <a:off x="1030742" y="86179"/>
            <a:ext cx="7297965" cy="6718527"/>
            <a:chOff x="573" y="76"/>
            <a:chExt cx="6436" cy="5925"/>
          </a:xfrm>
        </p:grpSpPr>
        <p:sp>
          <p:nvSpPr>
            <p:cNvPr id="10938" name="Freeform 698"/>
            <p:cNvSpPr>
              <a:spLocks/>
            </p:cNvSpPr>
            <p:nvPr/>
          </p:nvSpPr>
          <p:spPr bwMode="auto">
            <a:xfrm>
              <a:off x="5506" y="76"/>
              <a:ext cx="312" cy="368"/>
            </a:xfrm>
            <a:custGeom>
              <a:avLst/>
              <a:gdLst>
                <a:gd name="T0" fmla="*/ 312 w 312"/>
                <a:gd name="T1" fmla="*/ 0 h 368"/>
                <a:gd name="T2" fmla="*/ 227 w 312"/>
                <a:gd name="T3" fmla="*/ 28 h 368"/>
                <a:gd name="T4" fmla="*/ 57 w 312"/>
                <a:gd name="T5" fmla="*/ 226 h 368"/>
                <a:gd name="T6" fmla="*/ 85 w 312"/>
                <a:gd name="T7" fmla="*/ 283 h 368"/>
                <a:gd name="T8" fmla="*/ 0 w 312"/>
                <a:gd name="T9" fmla="*/ 311 h 368"/>
                <a:gd name="T10" fmla="*/ 29 w 312"/>
                <a:gd name="T11" fmla="*/ 368 h 368"/>
                <a:gd name="T12" fmla="*/ 85 w 312"/>
                <a:gd name="T13" fmla="*/ 311 h 368"/>
                <a:gd name="T14" fmla="*/ 114 w 312"/>
                <a:gd name="T15" fmla="*/ 255 h 368"/>
                <a:gd name="T16" fmla="*/ 170 w 312"/>
                <a:gd name="T17" fmla="*/ 226 h 368"/>
                <a:gd name="T18" fmla="*/ 170 w 312"/>
                <a:gd name="T19" fmla="*/ 170 h 368"/>
                <a:gd name="T20" fmla="*/ 255 w 312"/>
                <a:gd name="T21" fmla="*/ 170 h 368"/>
                <a:gd name="T22" fmla="*/ 284 w 312"/>
                <a:gd name="T23" fmla="*/ 113 h 368"/>
                <a:gd name="T24" fmla="*/ 255 w 312"/>
                <a:gd name="T25" fmla="*/ 85 h 368"/>
                <a:gd name="T26" fmla="*/ 312 w 312"/>
                <a:gd name="T27" fmla="*/ 0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12" h="368">
                  <a:moveTo>
                    <a:pt x="312" y="0"/>
                  </a:moveTo>
                  <a:lnTo>
                    <a:pt x="227" y="28"/>
                  </a:lnTo>
                  <a:lnTo>
                    <a:pt x="57" y="226"/>
                  </a:lnTo>
                  <a:lnTo>
                    <a:pt x="85" y="283"/>
                  </a:lnTo>
                  <a:lnTo>
                    <a:pt x="0" y="311"/>
                  </a:lnTo>
                  <a:lnTo>
                    <a:pt x="29" y="368"/>
                  </a:lnTo>
                  <a:lnTo>
                    <a:pt x="85" y="311"/>
                  </a:lnTo>
                  <a:lnTo>
                    <a:pt x="114" y="255"/>
                  </a:lnTo>
                  <a:lnTo>
                    <a:pt x="170" y="226"/>
                  </a:lnTo>
                  <a:lnTo>
                    <a:pt x="170" y="170"/>
                  </a:lnTo>
                  <a:lnTo>
                    <a:pt x="255" y="170"/>
                  </a:lnTo>
                  <a:lnTo>
                    <a:pt x="284" y="113"/>
                  </a:lnTo>
                  <a:lnTo>
                    <a:pt x="255" y="85"/>
                  </a:lnTo>
                  <a:lnTo>
                    <a:pt x="312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39" name="Freeform 699"/>
            <p:cNvSpPr>
              <a:spLocks/>
            </p:cNvSpPr>
            <p:nvPr/>
          </p:nvSpPr>
          <p:spPr bwMode="auto">
            <a:xfrm>
              <a:off x="5591" y="444"/>
              <a:ext cx="85" cy="29"/>
            </a:xfrm>
            <a:custGeom>
              <a:avLst/>
              <a:gdLst>
                <a:gd name="T0" fmla="*/ 85 w 85"/>
                <a:gd name="T1" fmla="*/ 0 h 29"/>
                <a:gd name="T2" fmla="*/ 0 w 85"/>
                <a:gd name="T3" fmla="*/ 0 h 29"/>
                <a:gd name="T4" fmla="*/ 29 w 85"/>
                <a:gd name="T5" fmla="*/ 29 h 29"/>
                <a:gd name="T6" fmla="*/ 57 w 85"/>
                <a:gd name="T7" fmla="*/ 29 h 29"/>
                <a:gd name="T8" fmla="*/ 85 w 85"/>
                <a:gd name="T9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29">
                  <a:moveTo>
                    <a:pt x="85" y="0"/>
                  </a:moveTo>
                  <a:lnTo>
                    <a:pt x="0" y="0"/>
                  </a:lnTo>
                  <a:lnTo>
                    <a:pt x="29" y="29"/>
                  </a:lnTo>
                  <a:lnTo>
                    <a:pt x="57" y="29"/>
                  </a:lnTo>
                  <a:lnTo>
                    <a:pt x="8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1" name="Freeform 701"/>
            <p:cNvSpPr>
              <a:spLocks/>
            </p:cNvSpPr>
            <p:nvPr/>
          </p:nvSpPr>
          <p:spPr bwMode="auto">
            <a:xfrm>
              <a:off x="5506" y="529"/>
              <a:ext cx="142" cy="142"/>
            </a:xfrm>
            <a:custGeom>
              <a:avLst/>
              <a:gdLst>
                <a:gd name="T0" fmla="*/ 85 w 142"/>
                <a:gd name="T1" fmla="*/ 0 h 142"/>
                <a:gd name="T2" fmla="*/ 0 w 142"/>
                <a:gd name="T3" fmla="*/ 29 h 142"/>
                <a:gd name="T4" fmla="*/ 0 w 142"/>
                <a:gd name="T5" fmla="*/ 85 h 142"/>
                <a:gd name="T6" fmla="*/ 57 w 142"/>
                <a:gd name="T7" fmla="*/ 142 h 142"/>
                <a:gd name="T8" fmla="*/ 114 w 142"/>
                <a:gd name="T9" fmla="*/ 114 h 142"/>
                <a:gd name="T10" fmla="*/ 142 w 142"/>
                <a:gd name="T11" fmla="*/ 85 h 142"/>
                <a:gd name="T12" fmla="*/ 142 w 142"/>
                <a:gd name="T13" fmla="*/ 29 h 142"/>
                <a:gd name="T14" fmla="*/ 85 w 142"/>
                <a:gd name="T15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2" h="142">
                  <a:moveTo>
                    <a:pt x="85" y="0"/>
                  </a:moveTo>
                  <a:lnTo>
                    <a:pt x="0" y="29"/>
                  </a:lnTo>
                  <a:lnTo>
                    <a:pt x="0" y="85"/>
                  </a:lnTo>
                  <a:lnTo>
                    <a:pt x="57" y="142"/>
                  </a:lnTo>
                  <a:lnTo>
                    <a:pt x="114" y="114"/>
                  </a:lnTo>
                  <a:lnTo>
                    <a:pt x="142" y="85"/>
                  </a:lnTo>
                  <a:lnTo>
                    <a:pt x="142" y="29"/>
                  </a:lnTo>
                  <a:lnTo>
                    <a:pt x="8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2" name="Freeform 702"/>
            <p:cNvSpPr>
              <a:spLocks/>
            </p:cNvSpPr>
            <p:nvPr/>
          </p:nvSpPr>
          <p:spPr bwMode="auto">
            <a:xfrm>
              <a:off x="5535" y="699"/>
              <a:ext cx="56" cy="29"/>
            </a:xfrm>
            <a:custGeom>
              <a:avLst/>
              <a:gdLst>
                <a:gd name="T0" fmla="*/ 0 w 56"/>
                <a:gd name="T1" fmla="*/ 0 h 29"/>
                <a:gd name="T2" fmla="*/ 28 w 56"/>
                <a:gd name="T3" fmla="*/ 0 h 29"/>
                <a:gd name="T4" fmla="*/ 56 w 56"/>
                <a:gd name="T5" fmla="*/ 29 h 29"/>
                <a:gd name="T6" fmla="*/ 28 w 56"/>
                <a:gd name="T7" fmla="*/ 29 h 29"/>
                <a:gd name="T8" fmla="*/ 0 w 56"/>
                <a:gd name="T9" fmla="*/ 29 h 29"/>
                <a:gd name="T10" fmla="*/ 0 w 56"/>
                <a:gd name="T11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" h="29">
                  <a:moveTo>
                    <a:pt x="0" y="0"/>
                  </a:moveTo>
                  <a:lnTo>
                    <a:pt x="28" y="0"/>
                  </a:lnTo>
                  <a:lnTo>
                    <a:pt x="56" y="29"/>
                  </a:lnTo>
                  <a:lnTo>
                    <a:pt x="28" y="29"/>
                  </a:lnTo>
                  <a:lnTo>
                    <a:pt x="0" y="29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3" name="Freeform 703"/>
            <p:cNvSpPr>
              <a:spLocks/>
            </p:cNvSpPr>
            <p:nvPr/>
          </p:nvSpPr>
          <p:spPr bwMode="auto">
            <a:xfrm>
              <a:off x="5024" y="1210"/>
              <a:ext cx="255" cy="141"/>
            </a:xfrm>
            <a:custGeom>
              <a:avLst/>
              <a:gdLst>
                <a:gd name="T0" fmla="*/ 255 w 255"/>
                <a:gd name="T1" fmla="*/ 113 h 141"/>
                <a:gd name="T2" fmla="*/ 170 w 255"/>
                <a:gd name="T3" fmla="*/ 141 h 141"/>
                <a:gd name="T4" fmla="*/ 142 w 255"/>
                <a:gd name="T5" fmla="*/ 113 h 141"/>
                <a:gd name="T6" fmla="*/ 57 w 255"/>
                <a:gd name="T7" fmla="*/ 141 h 141"/>
                <a:gd name="T8" fmla="*/ 0 w 255"/>
                <a:gd name="T9" fmla="*/ 85 h 141"/>
                <a:gd name="T10" fmla="*/ 29 w 255"/>
                <a:gd name="T11" fmla="*/ 28 h 141"/>
                <a:gd name="T12" fmla="*/ 142 w 255"/>
                <a:gd name="T13" fmla="*/ 28 h 141"/>
                <a:gd name="T14" fmla="*/ 199 w 255"/>
                <a:gd name="T15" fmla="*/ 0 h 141"/>
                <a:gd name="T16" fmla="*/ 227 w 255"/>
                <a:gd name="T17" fmla="*/ 56 h 141"/>
                <a:gd name="T18" fmla="*/ 255 w 255"/>
                <a:gd name="T19" fmla="*/ 56 h 141"/>
                <a:gd name="T20" fmla="*/ 255 w 255"/>
                <a:gd name="T21" fmla="*/ 113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55" h="141">
                  <a:moveTo>
                    <a:pt x="255" y="113"/>
                  </a:moveTo>
                  <a:lnTo>
                    <a:pt x="170" y="141"/>
                  </a:lnTo>
                  <a:lnTo>
                    <a:pt x="142" y="113"/>
                  </a:lnTo>
                  <a:lnTo>
                    <a:pt x="57" y="141"/>
                  </a:lnTo>
                  <a:lnTo>
                    <a:pt x="0" y="85"/>
                  </a:lnTo>
                  <a:lnTo>
                    <a:pt x="29" y="28"/>
                  </a:lnTo>
                  <a:lnTo>
                    <a:pt x="142" y="28"/>
                  </a:lnTo>
                  <a:lnTo>
                    <a:pt x="199" y="0"/>
                  </a:lnTo>
                  <a:lnTo>
                    <a:pt x="227" y="56"/>
                  </a:lnTo>
                  <a:lnTo>
                    <a:pt x="255" y="56"/>
                  </a:lnTo>
                  <a:lnTo>
                    <a:pt x="255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4" name="Freeform 704"/>
            <p:cNvSpPr>
              <a:spLocks/>
            </p:cNvSpPr>
            <p:nvPr/>
          </p:nvSpPr>
          <p:spPr bwMode="auto">
            <a:xfrm>
              <a:off x="5421" y="3052"/>
              <a:ext cx="85" cy="85"/>
            </a:xfrm>
            <a:custGeom>
              <a:avLst/>
              <a:gdLst>
                <a:gd name="T0" fmla="*/ 85 w 85"/>
                <a:gd name="T1" fmla="*/ 0 h 85"/>
                <a:gd name="T2" fmla="*/ 0 w 85"/>
                <a:gd name="T3" fmla="*/ 29 h 85"/>
                <a:gd name="T4" fmla="*/ 0 w 85"/>
                <a:gd name="T5" fmla="*/ 85 h 85"/>
                <a:gd name="T6" fmla="*/ 85 w 85"/>
                <a:gd name="T7" fmla="*/ 29 h 85"/>
                <a:gd name="T8" fmla="*/ 85 w 85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85">
                  <a:moveTo>
                    <a:pt x="85" y="0"/>
                  </a:moveTo>
                  <a:lnTo>
                    <a:pt x="0" y="29"/>
                  </a:lnTo>
                  <a:lnTo>
                    <a:pt x="0" y="85"/>
                  </a:lnTo>
                  <a:lnTo>
                    <a:pt x="85" y="29"/>
                  </a:lnTo>
                  <a:lnTo>
                    <a:pt x="8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5" name="Freeform 705"/>
            <p:cNvSpPr>
              <a:spLocks/>
            </p:cNvSpPr>
            <p:nvPr/>
          </p:nvSpPr>
          <p:spPr bwMode="auto">
            <a:xfrm>
              <a:off x="5563" y="2769"/>
              <a:ext cx="57" cy="85"/>
            </a:xfrm>
            <a:custGeom>
              <a:avLst/>
              <a:gdLst>
                <a:gd name="T0" fmla="*/ 28 w 57"/>
                <a:gd name="T1" fmla="*/ 0 h 85"/>
                <a:gd name="T2" fmla="*/ 0 w 57"/>
                <a:gd name="T3" fmla="*/ 57 h 85"/>
                <a:gd name="T4" fmla="*/ 28 w 57"/>
                <a:gd name="T5" fmla="*/ 85 h 85"/>
                <a:gd name="T6" fmla="*/ 57 w 57"/>
                <a:gd name="T7" fmla="*/ 28 h 85"/>
                <a:gd name="T8" fmla="*/ 57 w 57"/>
                <a:gd name="T9" fmla="*/ 0 h 85"/>
                <a:gd name="T10" fmla="*/ 28 w 57"/>
                <a:gd name="T11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85">
                  <a:moveTo>
                    <a:pt x="28" y="0"/>
                  </a:moveTo>
                  <a:lnTo>
                    <a:pt x="0" y="57"/>
                  </a:lnTo>
                  <a:lnTo>
                    <a:pt x="28" y="85"/>
                  </a:lnTo>
                  <a:lnTo>
                    <a:pt x="57" y="28"/>
                  </a:lnTo>
                  <a:lnTo>
                    <a:pt x="57" y="0"/>
                  </a:lnTo>
                  <a:lnTo>
                    <a:pt x="2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7" name="Freeform 707"/>
            <p:cNvSpPr>
              <a:spLocks/>
            </p:cNvSpPr>
            <p:nvPr/>
          </p:nvSpPr>
          <p:spPr bwMode="auto">
            <a:xfrm>
              <a:off x="3550" y="2882"/>
              <a:ext cx="57" cy="85"/>
            </a:xfrm>
            <a:custGeom>
              <a:avLst/>
              <a:gdLst>
                <a:gd name="T0" fmla="*/ 57 w 57"/>
                <a:gd name="T1" fmla="*/ 0 h 85"/>
                <a:gd name="T2" fmla="*/ 0 w 57"/>
                <a:gd name="T3" fmla="*/ 29 h 85"/>
                <a:gd name="T4" fmla="*/ 28 w 57"/>
                <a:gd name="T5" fmla="*/ 85 h 85"/>
                <a:gd name="T6" fmla="*/ 57 w 57"/>
                <a:gd name="T7" fmla="*/ 29 h 85"/>
                <a:gd name="T8" fmla="*/ 57 w 57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85">
                  <a:moveTo>
                    <a:pt x="57" y="0"/>
                  </a:moveTo>
                  <a:lnTo>
                    <a:pt x="0" y="29"/>
                  </a:lnTo>
                  <a:lnTo>
                    <a:pt x="28" y="85"/>
                  </a:lnTo>
                  <a:lnTo>
                    <a:pt x="57" y="29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8" name="Freeform 708"/>
            <p:cNvSpPr>
              <a:spLocks/>
            </p:cNvSpPr>
            <p:nvPr/>
          </p:nvSpPr>
          <p:spPr bwMode="auto">
            <a:xfrm>
              <a:off x="3522" y="3024"/>
              <a:ext cx="56" cy="85"/>
            </a:xfrm>
            <a:custGeom>
              <a:avLst/>
              <a:gdLst>
                <a:gd name="T0" fmla="*/ 56 w 56"/>
                <a:gd name="T1" fmla="*/ 0 h 85"/>
                <a:gd name="T2" fmla="*/ 28 w 56"/>
                <a:gd name="T3" fmla="*/ 28 h 85"/>
                <a:gd name="T4" fmla="*/ 0 w 56"/>
                <a:gd name="T5" fmla="*/ 85 h 85"/>
                <a:gd name="T6" fmla="*/ 28 w 56"/>
                <a:gd name="T7" fmla="*/ 85 h 85"/>
                <a:gd name="T8" fmla="*/ 56 w 56"/>
                <a:gd name="T9" fmla="*/ 28 h 85"/>
                <a:gd name="T10" fmla="*/ 56 w 56"/>
                <a:gd name="T11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" h="85">
                  <a:moveTo>
                    <a:pt x="56" y="0"/>
                  </a:moveTo>
                  <a:lnTo>
                    <a:pt x="28" y="28"/>
                  </a:lnTo>
                  <a:lnTo>
                    <a:pt x="0" y="85"/>
                  </a:lnTo>
                  <a:lnTo>
                    <a:pt x="28" y="85"/>
                  </a:lnTo>
                  <a:lnTo>
                    <a:pt x="56" y="28"/>
                  </a:lnTo>
                  <a:lnTo>
                    <a:pt x="56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49" name="Freeform 709"/>
            <p:cNvSpPr>
              <a:spLocks/>
            </p:cNvSpPr>
            <p:nvPr/>
          </p:nvSpPr>
          <p:spPr bwMode="auto">
            <a:xfrm>
              <a:off x="3692" y="2797"/>
              <a:ext cx="142" cy="114"/>
            </a:xfrm>
            <a:custGeom>
              <a:avLst/>
              <a:gdLst>
                <a:gd name="T0" fmla="*/ 85 w 142"/>
                <a:gd name="T1" fmla="*/ 0 h 114"/>
                <a:gd name="T2" fmla="*/ 57 w 142"/>
                <a:gd name="T3" fmla="*/ 29 h 114"/>
                <a:gd name="T4" fmla="*/ 28 w 142"/>
                <a:gd name="T5" fmla="*/ 29 h 114"/>
                <a:gd name="T6" fmla="*/ 28 w 142"/>
                <a:gd name="T7" fmla="*/ 57 h 114"/>
                <a:gd name="T8" fmla="*/ 0 w 142"/>
                <a:gd name="T9" fmla="*/ 57 h 114"/>
                <a:gd name="T10" fmla="*/ 0 w 142"/>
                <a:gd name="T11" fmla="*/ 85 h 114"/>
                <a:gd name="T12" fmla="*/ 57 w 142"/>
                <a:gd name="T13" fmla="*/ 114 h 114"/>
                <a:gd name="T14" fmla="*/ 85 w 142"/>
                <a:gd name="T15" fmla="*/ 85 h 114"/>
                <a:gd name="T16" fmla="*/ 57 w 142"/>
                <a:gd name="T17" fmla="*/ 57 h 114"/>
                <a:gd name="T18" fmla="*/ 113 w 142"/>
                <a:gd name="T19" fmla="*/ 57 h 114"/>
                <a:gd name="T20" fmla="*/ 113 w 142"/>
                <a:gd name="T21" fmla="*/ 85 h 114"/>
                <a:gd name="T22" fmla="*/ 142 w 142"/>
                <a:gd name="T23" fmla="*/ 85 h 114"/>
                <a:gd name="T24" fmla="*/ 142 w 142"/>
                <a:gd name="T25" fmla="*/ 57 h 114"/>
                <a:gd name="T26" fmla="*/ 85 w 142"/>
                <a:gd name="T27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42" h="114">
                  <a:moveTo>
                    <a:pt x="85" y="0"/>
                  </a:moveTo>
                  <a:lnTo>
                    <a:pt x="57" y="29"/>
                  </a:lnTo>
                  <a:lnTo>
                    <a:pt x="28" y="29"/>
                  </a:lnTo>
                  <a:lnTo>
                    <a:pt x="28" y="57"/>
                  </a:lnTo>
                  <a:lnTo>
                    <a:pt x="0" y="57"/>
                  </a:lnTo>
                  <a:lnTo>
                    <a:pt x="0" y="85"/>
                  </a:lnTo>
                  <a:lnTo>
                    <a:pt x="57" y="114"/>
                  </a:lnTo>
                  <a:lnTo>
                    <a:pt x="85" y="85"/>
                  </a:lnTo>
                  <a:lnTo>
                    <a:pt x="57" y="57"/>
                  </a:lnTo>
                  <a:lnTo>
                    <a:pt x="113" y="57"/>
                  </a:lnTo>
                  <a:lnTo>
                    <a:pt x="113" y="85"/>
                  </a:lnTo>
                  <a:lnTo>
                    <a:pt x="142" y="85"/>
                  </a:lnTo>
                  <a:lnTo>
                    <a:pt x="142" y="57"/>
                  </a:lnTo>
                  <a:lnTo>
                    <a:pt x="8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0" name="Freeform 710"/>
            <p:cNvSpPr>
              <a:spLocks/>
            </p:cNvSpPr>
            <p:nvPr/>
          </p:nvSpPr>
          <p:spPr bwMode="auto">
            <a:xfrm>
              <a:off x="4145" y="2882"/>
              <a:ext cx="57" cy="85"/>
            </a:xfrm>
            <a:custGeom>
              <a:avLst/>
              <a:gdLst>
                <a:gd name="T0" fmla="*/ 29 w 57"/>
                <a:gd name="T1" fmla="*/ 0 h 85"/>
                <a:gd name="T2" fmla="*/ 0 w 57"/>
                <a:gd name="T3" fmla="*/ 85 h 85"/>
                <a:gd name="T4" fmla="*/ 29 w 57"/>
                <a:gd name="T5" fmla="*/ 85 h 85"/>
                <a:gd name="T6" fmla="*/ 57 w 57"/>
                <a:gd name="T7" fmla="*/ 29 h 85"/>
                <a:gd name="T8" fmla="*/ 29 w 57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85">
                  <a:moveTo>
                    <a:pt x="29" y="0"/>
                  </a:moveTo>
                  <a:lnTo>
                    <a:pt x="0" y="85"/>
                  </a:lnTo>
                  <a:lnTo>
                    <a:pt x="29" y="85"/>
                  </a:lnTo>
                  <a:lnTo>
                    <a:pt x="57" y="29"/>
                  </a:lnTo>
                  <a:lnTo>
                    <a:pt x="29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1" name="Freeform 711"/>
            <p:cNvSpPr>
              <a:spLocks/>
            </p:cNvSpPr>
            <p:nvPr/>
          </p:nvSpPr>
          <p:spPr bwMode="auto">
            <a:xfrm>
              <a:off x="3777" y="2911"/>
              <a:ext cx="28" cy="85"/>
            </a:xfrm>
            <a:custGeom>
              <a:avLst/>
              <a:gdLst>
                <a:gd name="T0" fmla="*/ 0 w 28"/>
                <a:gd name="T1" fmla="*/ 0 h 85"/>
                <a:gd name="T2" fmla="*/ 0 w 28"/>
                <a:gd name="T3" fmla="*/ 85 h 85"/>
                <a:gd name="T4" fmla="*/ 28 w 28"/>
                <a:gd name="T5" fmla="*/ 56 h 85"/>
                <a:gd name="T6" fmla="*/ 0 w 28"/>
                <a:gd name="T7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85">
                  <a:moveTo>
                    <a:pt x="0" y="0"/>
                  </a:moveTo>
                  <a:lnTo>
                    <a:pt x="0" y="85"/>
                  </a:lnTo>
                  <a:lnTo>
                    <a:pt x="28" y="56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2" name="Freeform 712"/>
            <p:cNvSpPr>
              <a:spLocks/>
            </p:cNvSpPr>
            <p:nvPr/>
          </p:nvSpPr>
          <p:spPr bwMode="auto">
            <a:xfrm>
              <a:off x="3635" y="2939"/>
              <a:ext cx="85" cy="85"/>
            </a:xfrm>
            <a:custGeom>
              <a:avLst/>
              <a:gdLst>
                <a:gd name="T0" fmla="*/ 28 w 85"/>
                <a:gd name="T1" fmla="*/ 0 h 85"/>
                <a:gd name="T2" fmla="*/ 0 w 85"/>
                <a:gd name="T3" fmla="*/ 28 h 85"/>
                <a:gd name="T4" fmla="*/ 28 w 85"/>
                <a:gd name="T5" fmla="*/ 57 h 85"/>
                <a:gd name="T6" fmla="*/ 28 w 85"/>
                <a:gd name="T7" fmla="*/ 85 h 85"/>
                <a:gd name="T8" fmla="*/ 85 w 85"/>
                <a:gd name="T9" fmla="*/ 57 h 85"/>
                <a:gd name="T10" fmla="*/ 57 w 85"/>
                <a:gd name="T11" fmla="*/ 0 h 85"/>
                <a:gd name="T12" fmla="*/ 28 w 85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5" h="85">
                  <a:moveTo>
                    <a:pt x="28" y="0"/>
                  </a:moveTo>
                  <a:lnTo>
                    <a:pt x="0" y="28"/>
                  </a:lnTo>
                  <a:lnTo>
                    <a:pt x="28" y="57"/>
                  </a:lnTo>
                  <a:lnTo>
                    <a:pt x="28" y="85"/>
                  </a:lnTo>
                  <a:lnTo>
                    <a:pt x="85" y="57"/>
                  </a:lnTo>
                  <a:lnTo>
                    <a:pt x="57" y="0"/>
                  </a:lnTo>
                  <a:lnTo>
                    <a:pt x="2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3" name="Freeform 713"/>
            <p:cNvSpPr>
              <a:spLocks/>
            </p:cNvSpPr>
            <p:nvPr/>
          </p:nvSpPr>
          <p:spPr bwMode="auto">
            <a:xfrm>
              <a:off x="3692" y="3024"/>
              <a:ext cx="57" cy="85"/>
            </a:xfrm>
            <a:custGeom>
              <a:avLst/>
              <a:gdLst>
                <a:gd name="T0" fmla="*/ 0 w 57"/>
                <a:gd name="T1" fmla="*/ 0 h 85"/>
                <a:gd name="T2" fmla="*/ 28 w 57"/>
                <a:gd name="T3" fmla="*/ 85 h 85"/>
                <a:gd name="T4" fmla="*/ 57 w 57"/>
                <a:gd name="T5" fmla="*/ 57 h 85"/>
                <a:gd name="T6" fmla="*/ 28 w 57"/>
                <a:gd name="T7" fmla="*/ 0 h 85"/>
                <a:gd name="T8" fmla="*/ 0 w 57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85">
                  <a:moveTo>
                    <a:pt x="0" y="0"/>
                  </a:moveTo>
                  <a:lnTo>
                    <a:pt x="28" y="85"/>
                  </a:lnTo>
                  <a:lnTo>
                    <a:pt x="57" y="57"/>
                  </a:lnTo>
                  <a:lnTo>
                    <a:pt x="28" y="0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4" name="Freeform 714"/>
            <p:cNvSpPr>
              <a:spLocks/>
            </p:cNvSpPr>
            <p:nvPr/>
          </p:nvSpPr>
          <p:spPr bwMode="auto">
            <a:xfrm>
              <a:off x="3862" y="2882"/>
              <a:ext cx="85" cy="284"/>
            </a:xfrm>
            <a:custGeom>
              <a:avLst/>
              <a:gdLst>
                <a:gd name="T0" fmla="*/ 28 w 85"/>
                <a:gd name="T1" fmla="*/ 0 h 284"/>
                <a:gd name="T2" fmla="*/ 28 w 85"/>
                <a:gd name="T3" fmla="*/ 29 h 284"/>
                <a:gd name="T4" fmla="*/ 0 w 85"/>
                <a:gd name="T5" fmla="*/ 85 h 284"/>
                <a:gd name="T6" fmla="*/ 0 w 85"/>
                <a:gd name="T7" fmla="*/ 199 h 284"/>
                <a:gd name="T8" fmla="*/ 28 w 85"/>
                <a:gd name="T9" fmla="*/ 199 h 284"/>
                <a:gd name="T10" fmla="*/ 0 w 85"/>
                <a:gd name="T11" fmla="*/ 284 h 284"/>
                <a:gd name="T12" fmla="*/ 28 w 85"/>
                <a:gd name="T13" fmla="*/ 255 h 284"/>
                <a:gd name="T14" fmla="*/ 28 w 85"/>
                <a:gd name="T15" fmla="*/ 227 h 284"/>
                <a:gd name="T16" fmla="*/ 57 w 85"/>
                <a:gd name="T17" fmla="*/ 227 h 284"/>
                <a:gd name="T18" fmla="*/ 57 w 85"/>
                <a:gd name="T19" fmla="*/ 170 h 284"/>
                <a:gd name="T20" fmla="*/ 57 w 85"/>
                <a:gd name="T21" fmla="*/ 142 h 284"/>
                <a:gd name="T22" fmla="*/ 85 w 85"/>
                <a:gd name="T23" fmla="*/ 114 h 284"/>
                <a:gd name="T24" fmla="*/ 85 w 85"/>
                <a:gd name="T25" fmla="*/ 29 h 284"/>
                <a:gd name="T26" fmla="*/ 28 w 85"/>
                <a:gd name="T27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5" h="284">
                  <a:moveTo>
                    <a:pt x="28" y="0"/>
                  </a:moveTo>
                  <a:lnTo>
                    <a:pt x="28" y="29"/>
                  </a:lnTo>
                  <a:lnTo>
                    <a:pt x="0" y="85"/>
                  </a:lnTo>
                  <a:lnTo>
                    <a:pt x="0" y="199"/>
                  </a:lnTo>
                  <a:lnTo>
                    <a:pt x="28" y="199"/>
                  </a:lnTo>
                  <a:lnTo>
                    <a:pt x="0" y="284"/>
                  </a:lnTo>
                  <a:lnTo>
                    <a:pt x="28" y="255"/>
                  </a:lnTo>
                  <a:lnTo>
                    <a:pt x="28" y="227"/>
                  </a:lnTo>
                  <a:lnTo>
                    <a:pt x="57" y="227"/>
                  </a:lnTo>
                  <a:lnTo>
                    <a:pt x="57" y="170"/>
                  </a:lnTo>
                  <a:lnTo>
                    <a:pt x="57" y="142"/>
                  </a:lnTo>
                  <a:lnTo>
                    <a:pt x="85" y="114"/>
                  </a:lnTo>
                  <a:lnTo>
                    <a:pt x="85" y="29"/>
                  </a:lnTo>
                  <a:lnTo>
                    <a:pt x="2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5" name="Freeform 715"/>
            <p:cNvSpPr>
              <a:spLocks/>
            </p:cNvSpPr>
            <p:nvPr/>
          </p:nvSpPr>
          <p:spPr bwMode="auto">
            <a:xfrm>
              <a:off x="3947" y="2854"/>
              <a:ext cx="28" cy="57"/>
            </a:xfrm>
            <a:custGeom>
              <a:avLst/>
              <a:gdLst>
                <a:gd name="T0" fmla="*/ 0 w 28"/>
                <a:gd name="T1" fmla="*/ 0 h 57"/>
                <a:gd name="T2" fmla="*/ 28 w 28"/>
                <a:gd name="T3" fmla="*/ 28 h 57"/>
                <a:gd name="T4" fmla="*/ 0 w 28"/>
                <a:gd name="T5" fmla="*/ 57 h 57"/>
                <a:gd name="T6" fmla="*/ 0 w 28"/>
                <a:gd name="T7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57">
                  <a:moveTo>
                    <a:pt x="0" y="0"/>
                  </a:moveTo>
                  <a:lnTo>
                    <a:pt x="28" y="28"/>
                  </a:lnTo>
                  <a:lnTo>
                    <a:pt x="0" y="57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6" name="Freeform 716"/>
            <p:cNvSpPr>
              <a:spLocks/>
            </p:cNvSpPr>
            <p:nvPr/>
          </p:nvSpPr>
          <p:spPr bwMode="auto">
            <a:xfrm>
              <a:off x="4712" y="4158"/>
              <a:ext cx="85" cy="85"/>
            </a:xfrm>
            <a:custGeom>
              <a:avLst/>
              <a:gdLst>
                <a:gd name="T0" fmla="*/ 0 w 85"/>
                <a:gd name="T1" fmla="*/ 28 h 85"/>
                <a:gd name="T2" fmla="*/ 85 w 85"/>
                <a:gd name="T3" fmla="*/ 85 h 85"/>
                <a:gd name="T4" fmla="*/ 85 w 85"/>
                <a:gd name="T5" fmla="*/ 57 h 85"/>
                <a:gd name="T6" fmla="*/ 29 w 85"/>
                <a:gd name="T7" fmla="*/ 0 h 85"/>
                <a:gd name="T8" fmla="*/ 0 w 85"/>
                <a:gd name="T9" fmla="*/ 28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" h="85">
                  <a:moveTo>
                    <a:pt x="0" y="28"/>
                  </a:moveTo>
                  <a:lnTo>
                    <a:pt x="85" y="85"/>
                  </a:lnTo>
                  <a:lnTo>
                    <a:pt x="85" y="57"/>
                  </a:lnTo>
                  <a:lnTo>
                    <a:pt x="29" y="0"/>
                  </a:lnTo>
                  <a:lnTo>
                    <a:pt x="0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7" name="Freeform 717"/>
            <p:cNvSpPr>
              <a:spLocks/>
            </p:cNvSpPr>
            <p:nvPr/>
          </p:nvSpPr>
          <p:spPr bwMode="auto">
            <a:xfrm>
              <a:off x="4684" y="4441"/>
              <a:ext cx="170" cy="114"/>
            </a:xfrm>
            <a:custGeom>
              <a:avLst/>
              <a:gdLst>
                <a:gd name="T0" fmla="*/ 57 w 170"/>
                <a:gd name="T1" fmla="*/ 0 h 114"/>
                <a:gd name="T2" fmla="*/ 0 w 170"/>
                <a:gd name="T3" fmla="*/ 29 h 114"/>
                <a:gd name="T4" fmla="*/ 0 w 170"/>
                <a:gd name="T5" fmla="*/ 86 h 114"/>
                <a:gd name="T6" fmla="*/ 28 w 170"/>
                <a:gd name="T7" fmla="*/ 114 h 114"/>
                <a:gd name="T8" fmla="*/ 113 w 170"/>
                <a:gd name="T9" fmla="*/ 114 h 114"/>
                <a:gd name="T10" fmla="*/ 170 w 170"/>
                <a:gd name="T11" fmla="*/ 86 h 114"/>
                <a:gd name="T12" fmla="*/ 170 w 170"/>
                <a:gd name="T13" fmla="*/ 29 h 114"/>
                <a:gd name="T14" fmla="*/ 113 w 170"/>
                <a:gd name="T15" fmla="*/ 0 h 114"/>
                <a:gd name="T16" fmla="*/ 57 w 170"/>
                <a:gd name="T17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114">
                  <a:moveTo>
                    <a:pt x="57" y="0"/>
                  </a:moveTo>
                  <a:lnTo>
                    <a:pt x="0" y="29"/>
                  </a:lnTo>
                  <a:lnTo>
                    <a:pt x="0" y="86"/>
                  </a:lnTo>
                  <a:lnTo>
                    <a:pt x="28" y="114"/>
                  </a:lnTo>
                  <a:lnTo>
                    <a:pt x="113" y="114"/>
                  </a:lnTo>
                  <a:lnTo>
                    <a:pt x="170" y="86"/>
                  </a:lnTo>
                  <a:lnTo>
                    <a:pt x="170" y="29"/>
                  </a:lnTo>
                  <a:lnTo>
                    <a:pt x="113" y="0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8" name="Freeform 718"/>
            <p:cNvSpPr>
              <a:spLocks/>
            </p:cNvSpPr>
            <p:nvPr/>
          </p:nvSpPr>
          <p:spPr bwMode="auto">
            <a:xfrm>
              <a:off x="2926" y="4640"/>
              <a:ext cx="794" cy="907"/>
            </a:xfrm>
            <a:custGeom>
              <a:avLst/>
              <a:gdLst>
                <a:gd name="T0" fmla="*/ 794 w 794"/>
                <a:gd name="T1" fmla="*/ 113 h 907"/>
                <a:gd name="T2" fmla="*/ 709 w 794"/>
                <a:gd name="T3" fmla="*/ 198 h 907"/>
                <a:gd name="T4" fmla="*/ 652 w 794"/>
                <a:gd name="T5" fmla="*/ 340 h 907"/>
                <a:gd name="T6" fmla="*/ 624 w 794"/>
                <a:gd name="T7" fmla="*/ 397 h 907"/>
                <a:gd name="T8" fmla="*/ 539 w 794"/>
                <a:gd name="T9" fmla="*/ 510 h 907"/>
                <a:gd name="T10" fmla="*/ 539 w 794"/>
                <a:gd name="T11" fmla="*/ 595 h 907"/>
                <a:gd name="T12" fmla="*/ 539 w 794"/>
                <a:gd name="T13" fmla="*/ 709 h 907"/>
                <a:gd name="T14" fmla="*/ 511 w 794"/>
                <a:gd name="T15" fmla="*/ 850 h 907"/>
                <a:gd name="T16" fmla="*/ 454 w 794"/>
                <a:gd name="T17" fmla="*/ 822 h 907"/>
                <a:gd name="T18" fmla="*/ 397 w 794"/>
                <a:gd name="T19" fmla="*/ 850 h 907"/>
                <a:gd name="T20" fmla="*/ 312 w 794"/>
                <a:gd name="T21" fmla="*/ 907 h 907"/>
                <a:gd name="T22" fmla="*/ 284 w 794"/>
                <a:gd name="T23" fmla="*/ 907 h 907"/>
                <a:gd name="T24" fmla="*/ 227 w 794"/>
                <a:gd name="T25" fmla="*/ 850 h 907"/>
                <a:gd name="T26" fmla="*/ 170 w 794"/>
                <a:gd name="T27" fmla="*/ 822 h 907"/>
                <a:gd name="T28" fmla="*/ 170 w 794"/>
                <a:gd name="T29" fmla="*/ 737 h 907"/>
                <a:gd name="T30" fmla="*/ 227 w 794"/>
                <a:gd name="T31" fmla="*/ 680 h 907"/>
                <a:gd name="T32" fmla="*/ 199 w 794"/>
                <a:gd name="T33" fmla="*/ 624 h 907"/>
                <a:gd name="T34" fmla="*/ 142 w 794"/>
                <a:gd name="T35" fmla="*/ 595 h 907"/>
                <a:gd name="T36" fmla="*/ 57 w 794"/>
                <a:gd name="T37" fmla="*/ 652 h 907"/>
                <a:gd name="T38" fmla="*/ 0 w 794"/>
                <a:gd name="T39" fmla="*/ 595 h 907"/>
                <a:gd name="T40" fmla="*/ 114 w 794"/>
                <a:gd name="T41" fmla="*/ 510 h 907"/>
                <a:gd name="T42" fmla="*/ 170 w 794"/>
                <a:gd name="T43" fmla="*/ 539 h 907"/>
                <a:gd name="T44" fmla="*/ 170 w 794"/>
                <a:gd name="T45" fmla="*/ 454 h 907"/>
                <a:gd name="T46" fmla="*/ 142 w 794"/>
                <a:gd name="T47" fmla="*/ 425 h 907"/>
                <a:gd name="T48" fmla="*/ 256 w 794"/>
                <a:gd name="T49" fmla="*/ 482 h 907"/>
                <a:gd name="T50" fmla="*/ 227 w 794"/>
                <a:gd name="T51" fmla="*/ 539 h 907"/>
                <a:gd name="T52" fmla="*/ 312 w 794"/>
                <a:gd name="T53" fmla="*/ 510 h 907"/>
                <a:gd name="T54" fmla="*/ 426 w 794"/>
                <a:gd name="T55" fmla="*/ 510 h 907"/>
                <a:gd name="T56" fmla="*/ 454 w 794"/>
                <a:gd name="T57" fmla="*/ 454 h 907"/>
                <a:gd name="T58" fmla="*/ 482 w 794"/>
                <a:gd name="T59" fmla="*/ 397 h 907"/>
                <a:gd name="T60" fmla="*/ 511 w 794"/>
                <a:gd name="T61" fmla="*/ 368 h 907"/>
                <a:gd name="T62" fmla="*/ 624 w 794"/>
                <a:gd name="T63" fmla="*/ 340 h 907"/>
                <a:gd name="T64" fmla="*/ 652 w 794"/>
                <a:gd name="T65" fmla="*/ 198 h 907"/>
                <a:gd name="T66" fmla="*/ 709 w 794"/>
                <a:gd name="T67" fmla="*/ 85 h 907"/>
                <a:gd name="T68" fmla="*/ 766 w 794"/>
                <a:gd name="T69" fmla="*/ 28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94" h="907">
                  <a:moveTo>
                    <a:pt x="794" y="0"/>
                  </a:moveTo>
                  <a:lnTo>
                    <a:pt x="794" y="113"/>
                  </a:lnTo>
                  <a:lnTo>
                    <a:pt x="766" y="170"/>
                  </a:lnTo>
                  <a:lnTo>
                    <a:pt x="709" y="198"/>
                  </a:lnTo>
                  <a:lnTo>
                    <a:pt x="709" y="255"/>
                  </a:lnTo>
                  <a:lnTo>
                    <a:pt x="652" y="340"/>
                  </a:lnTo>
                  <a:lnTo>
                    <a:pt x="624" y="368"/>
                  </a:lnTo>
                  <a:lnTo>
                    <a:pt x="624" y="397"/>
                  </a:lnTo>
                  <a:lnTo>
                    <a:pt x="539" y="482"/>
                  </a:lnTo>
                  <a:lnTo>
                    <a:pt x="539" y="510"/>
                  </a:lnTo>
                  <a:lnTo>
                    <a:pt x="567" y="539"/>
                  </a:lnTo>
                  <a:lnTo>
                    <a:pt x="539" y="595"/>
                  </a:lnTo>
                  <a:lnTo>
                    <a:pt x="567" y="652"/>
                  </a:lnTo>
                  <a:lnTo>
                    <a:pt x="539" y="709"/>
                  </a:lnTo>
                  <a:lnTo>
                    <a:pt x="567" y="765"/>
                  </a:lnTo>
                  <a:lnTo>
                    <a:pt x="511" y="850"/>
                  </a:lnTo>
                  <a:lnTo>
                    <a:pt x="454" y="850"/>
                  </a:lnTo>
                  <a:lnTo>
                    <a:pt x="454" y="822"/>
                  </a:lnTo>
                  <a:lnTo>
                    <a:pt x="397" y="822"/>
                  </a:lnTo>
                  <a:lnTo>
                    <a:pt x="397" y="850"/>
                  </a:lnTo>
                  <a:lnTo>
                    <a:pt x="341" y="907"/>
                  </a:lnTo>
                  <a:lnTo>
                    <a:pt x="312" y="907"/>
                  </a:lnTo>
                  <a:lnTo>
                    <a:pt x="284" y="879"/>
                  </a:lnTo>
                  <a:lnTo>
                    <a:pt x="284" y="907"/>
                  </a:lnTo>
                  <a:lnTo>
                    <a:pt x="227" y="907"/>
                  </a:lnTo>
                  <a:lnTo>
                    <a:pt x="227" y="850"/>
                  </a:lnTo>
                  <a:lnTo>
                    <a:pt x="227" y="822"/>
                  </a:lnTo>
                  <a:lnTo>
                    <a:pt x="170" y="822"/>
                  </a:lnTo>
                  <a:lnTo>
                    <a:pt x="142" y="794"/>
                  </a:lnTo>
                  <a:lnTo>
                    <a:pt x="170" y="737"/>
                  </a:lnTo>
                  <a:lnTo>
                    <a:pt x="199" y="737"/>
                  </a:lnTo>
                  <a:lnTo>
                    <a:pt x="227" y="680"/>
                  </a:lnTo>
                  <a:lnTo>
                    <a:pt x="227" y="652"/>
                  </a:lnTo>
                  <a:lnTo>
                    <a:pt x="199" y="624"/>
                  </a:lnTo>
                  <a:lnTo>
                    <a:pt x="170" y="567"/>
                  </a:lnTo>
                  <a:lnTo>
                    <a:pt x="142" y="595"/>
                  </a:lnTo>
                  <a:lnTo>
                    <a:pt x="114" y="567"/>
                  </a:lnTo>
                  <a:lnTo>
                    <a:pt x="57" y="652"/>
                  </a:lnTo>
                  <a:lnTo>
                    <a:pt x="29" y="595"/>
                  </a:lnTo>
                  <a:lnTo>
                    <a:pt x="0" y="595"/>
                  </a:lnTo>
                  <a:lnTo>
                    <a:pt x="29" y="510"/>
                  </a:lnTo>
                  <a:lnTo>
                    <a:pt x="114" y="510"/>
                  </a:lnTo>
                  <a:lnTo>
                    <a:pt x="142" y="539"/>
                  </a:lnTo>
                  <a:lnTo>
                    <a:pt x="170" y="539"/>
                  </a:lnTo>
                  <a:lnTo>
                    <a:pt x="142" y="482"/>
                  </a:lnTo>
                  <a:lnTo>
                    <a:pt x="170" y="454"/>
                  </a:lnTo>
                  <a:lnTo>
                    <a:pt x="142" y="454"/>
                  </a:lnTo>
                  <a:lnTo>
                    <a:pt x="142" y="425"/>
                  </a:lnTo>
                  <a:lnTo>
                    <a:pt x="199" y="425"/>
                  </a:lnTo>
                  <a:lnTo>
                    <a:pt x="256" y="482"/>
                  </a:lnTo>
                  <a:lnTo>
                    <a:pt x="199" y="539"/>
                  </a:lnTo>
                  <a:lnTo>
                    <a:pt x="227" y="539"/>
                  </a:lnTo>
                  <a:lnTo>
                    <a:pt x="256" y="510"/>
                  </a:lnTo>
                  <a:lnTo>
                    <a:pt x="312" y="510"/>
                  </a:lnTo>
                  <a:lnTo>
                    <a:pt x="397" y="482"/>
                  </a:lnTo>
                  <a:lnTo>
                    <a:pt x="426" y="510"/>
                  </a:lnTo>
                  <a:lnTo>
                    <a:pt x="454" y="482"/>
                  </a:lnTo>
                  <a:lnTo>
                    <a:pt x="454" y="454"/>
                  </a:lnTo>
                  <a:lnTo>
                    <a:pt x="454" y="425"/>
                  </a:lnTo>
                  <a:lnTo>
                    <a:pt x="482" y="397"/>
                  </a:lnTo>
                  <a:lnTo>
                    <a:pt x="482" y="368"/>
                  </a:lnTo>
                  <a:lnTo>
                    <a:pt x="511" y="368"/>
                  </a:lnTo>
                  <a:lnTo>
                    <a:pt x="567" y="283"/>
                  </a:lnTo>
                  <a:lnTo>
                    <a:pt x="624" y="340"/>
                  </a:lnTo>
                  <a:lnTo>
                    <a:pt x="652" y="227"/>
                  </a:lnTo>
                  <a:lnTo>
                    <a:pt x="652" y="198"/>
                  </a:lnTo>
                  <a:lnTo>
                    <a:pt x="624" y="170"/>
                  </a:lnTo>
                  <a:lnTo>
                    <a:pt x="709" y="85"/>
                  </a:lnTo>
                  <a:lnTo>
                    <a:pt x="709" y="0"/>
                  </a:lnTo>
                  <a:lnTo>
                    <a:pt x="766" y="28"/>
                  </a:lnTo>
                  <a:lnTo>
                    <a:pt x="794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59" name="Freeform 719"/>
            <p:cNvSpPr>
              <a:spLocks/>
            </p:cNvSpPr>
            <p:nvPr/>
          </p:nvSpPr>
          <p:spPr bwMode="auto">
            <a:xfrm>
              <a:off x="2955" y="5519"/>
              <a:ext cx="85" cy="85"/>
            </a:xfrm>
            <a:custGeom>
              <a:avLst/>
              <a:gdLst>
                <a:gd name="T0" fmla="*/ 28 w 85"/>
                <a:gd name="T1" fmla="*/ 0 h 85"/>
                <a:gd name="T2" fmla="*/ 0 w 85"/>
                <a:gd name="T3" fmla="*/ 28 h 85"/>
                <a:gd name="T4" fmla="*/ 0 w 85"/>
                <a:gd name="T5" fmla="*/ 85 h 85"/>
                <a:gd name="T6" fmla="*/ 28 w 85"/>
                <a:gd name="T7" fmla="*/ 85 h 85"/>
                <a:gd name="T8" fmla="*/ 85 w 85"/>
                <a:gd name="T9" fmla="*/ 56 h 85"/>
                <a:gd name="T10" fmla="*/ 56 w 85"/>
                <a:gd name="T11" fmla="*/ 0 h 85"/>
                <a:gd name="T12" fmla="*/ 28 w 85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5" h="85">
                  <a:moveTo>
                    <a:pt x="28" y="0"/>
                  </a:moveTo>
                  <a:lnTo>
                    <a:pt x="0" y="28"/>
                  </a:lnTo>
                  <a:lnTo>
                    <a:pt x="0" y="85"/>
                  </a:lnTo>
                  <a:lnTo>
                    <a:pt x="28" y="85"/>
                  </a:lnTo>
                  <a:lnTo>
                    <a:pt x="85" y="56"/>
                  </a:lnTo>
                  <a:lnTo>
                    <a:pt x="56" y="0"/>
                  </a:lnTo>
                  <a:lnTo>
                    <a:pt x="2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0" name="Freeform 720"/>
            <p:cNvSpPr>
              <a:spLocks/>
            </p:cNvSpPr>
            <p:nvPr/>
          </p:nvSpPr>
          <p:spPr bwMode="auto">
            <a:xfrm>
              <a:off x="2501" y="5887"/>
              <a:ext cx="57" cy="57"/>
            </a:xfrm>
            <a:custGeom>
              <a:avLst/>
              <a:gdLst>
                <a:gd name="T0" fmla="*/ 57 w 57"/>
                <a:gd name="T1" fmla="*/ 0 h 57"/>
                <a:gd name="T2" fmla="*/ 0 w 57"/>
                <a:gd name="T3" fmla="*/ 0 h 57"/>
                <a:gd name="T4" fmla="*/ 28 w 57"/>
                <a:gd name="T5" fmla="*/ 29 h 57"/>
                <a:gd name="T6" fmla="*/ 57 w 57"/>
                <a:gd name="T7" fmla="*/ 57 h 57"/>
                <a:gd name="T8" fmla="*/ 57 w 57"/>
                <a:gd name="T9" fmla="*/ 29 h 57"/>
                <a:gd name="T10" fmla="*/ 57 w 57"/>
                <a:gd name="T11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57">
                  <a:moveTo>
                    <a:pt x="57" y="0"/>
                  </a:moveTo>
                  <a:lnTo>
                    <a:pt x="0" y="0"/>
                  </a:lnTo>
                  <a:lnTo>
                    <a:pt x="28" y="29"/>
                  </a:lnTo>
                  <a:lnTo>
                    <a:pt x="57" y="57"/>
                  </a:lnTo>
                  <a:lnTo>
                    <a:pt x="57" y="29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1" name="Freeform 721"/>
            <p:cNvSpPr>
              <a:spLocks/>
            </p:cNvSpPr>
            <p:nvPr/>
          </p:nvSpPr>
          <p:spPr bwMode="auto">
            <a:xfrm>
              <a:off x="2558" y="5802"/>
              <a:ext cx="57" cy="85"/>
            </a:xfrm>
            <a:custGeom>
              <a:avLst/>
              <a:gdLst>
                <a:gd name="T0" fmla="*/ 28 w 57"/>
                <a:gd name="T1" fmla="*/ 0 h 85"/>
                <a:gd name="T2" fmla="*/ 0 w 57"/>
                <a:gd name="T3" fmla="*/ 29 h 85"/>
                <a:gd name="T4" fmla="*/ 0 w 57"/>
                <a:gd name="T5" fmla="*/ 85 h 85"/>
                <a:gd name="T6" fmla="*/ 57 w 57"/>
                <a:gd name="T7" fmla="*/ 29 h 85"/>
                <a:gd name="T8" fmla="*/ 28 w 57"/>
                <a:gd name="T9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85">
                  <a:moveTo>
                    <a:pt x="28" y="0"/>
                  </a:moveTo>
                  <a:lnTo>
                    <a:pt x="0" y="29"/>
                  </a:lnTo>
                  <a:lnTo>
                    <a:pt x="0" y="85"/>
                  </a:lnTo>
                  <a:lnTo>
                    <a:pt x="57" y="29"/>
                  </a:lnTo>
                  <a:lnTo>
                    <a:pt x="2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2" name="Freeform 722"/>
            <p:cNvSpPr>
              <a:spLocks/>
            </p:cNvSpPr>
            <p:nvPr/>
          </p:nvSpPr>
          <p:spPr bwMode="auto">
            <a:xfrm>
              <a:off x="2700" y="5774"/>
              <a:ext cx="141" cy="113"/>
            </a:xfrm>
            <a:custGeom>
              <a:avLst/>
              <a:gdLst>
                <a:gd name="T0" fmla="*/ 85 w 141"/>
                <a:gd name="T1" fmla="*/ 28 h 113"/>
                <a:gd name="T2" fmla="*/ 56 w 141"/>
                <a:gd name="T3" fmla="*/ 0 h 113"/>
                <a:gd name="T4" fmla="*/ 0 w 141"/>
                <a:gd name="T5" fmla="*/ 28 h 113"/>
                <a:gd name="T6" fmla="*/ 56 w 141"/>
                <a:gd name="T7" fmla="*/ 113 h 113"/>
                <a:gd name="T8" fmla="*/ 113 w 141"/>
                <a:gd name="T9" fmla="*/ 85 h 113"/>
                <a:gd name="T10" fmla="*/ 141 w 141"/>
                <a:gd name="T11" fmla="*/ 57 h 113"/>
                <a:gd name="T12" fmla="*/ 113 w 141"/>
                <a:gd name="T13" fmla="*/ 28 h 113"/>
                <a:gd name="T14" fmla="*/ 85 w 141"/>
                <a:gd name="T15" fmla="*/ 28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1" h="113">
                  <a:moveTo>
                    <a:pt x="85" y="28"/>
                  </a:moveTo>
                  <a:lnTo>
                    <a:pt x="56" y="0"/>
                  </a:lnTo>
                  <a:lnTo>
                    <a:pt x="0" y="28"/>
                  </a:lnTo>
                  <a:lnTo>
                    <a:pt x="56" y="113"/>
                  </a:lnTo>
                  <a:lnTo>
                    <a:pt x="113" y="85"/>
                  </a:lnTo>
                  <a:lnTo>
                    <a:pt x="141" y="57"/>
                  </a:lnTo>
                  <a:lnTo>
                    <a:pt x="113" y="28"/>
                  </a:lnTo>
                  <a:lnTo>
                    <a:pt x="85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3" name="Freeform 723"/>
            <p:cNvSpPr>
              <a:spLocks/>
            </p:cNvSpPr>
            <p:nvPr/>
          </p:nvSpPr>
          <p:spPr bwMode="auto">
            <a:xfrm>
              <a:off x="2700" y="5405"/>
              <a:ext cx="56" cy="57"/>
            </a:xfrm>
            <a:custGeom>
              <a:avLst/>
              <a:gdLst>
                <a:gd name="T0" fmla="*/ 56 w 56"/>
                <a:gd name="T1" fmla="*/ 0 h 57"/>
                <a:gd name="T2" fmla="*/ 0 w 56"/>
                <a:gd name="T3" fmla="*/ 29 h 57"/>
                <a:gd name="T4" fmla="*/ 56 w 56"/>
                <a:gd name="T5" fmla="*/ 57 h 57"/>
                <a:gd name="T6" fmla="*/ 56 w 56"/>
                <a:gd name="T7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6" h="57">
                  <a:moveTo>
                    <a:pt x="56" y="0"/>
                  </a:moveTo>
                  <a:lnTo>
                    <a:pt x="0" y="29"/>
                  </a:lnTo>
                  <a:lnTo>
                    <a:pt x="56" y="57"/>
                  </a:lnTo>
                  <a:lnTo>
                    <a:pt x="56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4" name="Freeform 724"/>
            <p:cNvSpPr>
              <a:spLocks/>
            </p:cNvSpPr>
            <p:nvPr/>
          </p:nvSpPr>
          <p:spPr bwMode="auto">
            <a:xfrm>
              <a:off x="2586" y="5462"/>
              <a:ext cx="170" cy="113"/>
            </a:xfrm>
            <a:custGeom>
              <a:avLst/>
              <a:gdLst>
                <a:gd name="T0" fmla="*/ 85 w 170"/>
                <a:gd name="T1" fmla="*/ 0 h 113"/>
                <a:gd name="T2" fmla="*/ 142 w 170"/>
                <a:gd name="T3" fmla="*/ 28 h 113"/>
                <a:gd name="T4" fmla="*/ 114 w 170"/>
                <a:gd name="T5" fmla="*/ 57 h 113"/>
                <a:gd name="T6" fmla="*/ 170 w 170"/>
                <a:gd name="T7" fmla="*/ 57 h 113"/>
                <a:gd name="T8" fmla="*/ 170 w 170"/>
                <a:gd name="T9" fmla="*/ 85 h 113"/>
                <a:gd name="T10" fmla="*/ 114 w 170"/>
                <a:gd name="T11" fmla="*/ 113 h 113"/>
                <a:gd name="T12" fmla="*/ 114 w 170"/>
                <a:gd name="T13" fmla="*/ 85 h 113"/>
                <a:gd name="T14" fmla="*/ 0 w 170"/>
                <a:gd name="T15" fmla="*/ 85 h 113"/>
                <a:gd name="T16" fmla="*/ 0 w 170"/>
                <a:gd name="T17" fmla="*/ 57 h 113"/>
                <a:gd name="T18" fmla="*/ 57 w 170"/>
                <a:gd name="T19" fmla="*/ 57 h 113"/>
                <a:gd name="T20" fmla="*/ 57 w 170"/>
                <a:gd name="T21" fmla="*/ 28 h 113"/>
                <a:gd name="T22" fmla="*/ 29 w 170"/>
                <a:gd name="T23" fmla="*/ 28 h 113"/>
                <a:gd name="T24" fmla="*/ 85 w 170"/>
                <a:gd name="T25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70" h="113">
                  <a:moveTo>
                    <a:pt x="85" y="0"/>
                  </a:moveTo>
                  <a:lnTo>
                    <a:pt x="142" y="28"/>
                  </a:lnTo>
                  <a:lnTo>
                    <a:pt x="114" y="57"/>
                  </a:lnTo>
                  <a:lnTo>
                    <a:pt x="170" y="57"/>
                  </a:lnTo>
                  <a:lnTo>
                    <a:pt x="170" y="85"/>
                  </a:lnTo>
                  <a:lnTo>
                    <a:pt x="114" y="113"/>
                  </a:lnTo>
                  <a:lnTo>
                    <a:pt x="114" y="85"/>
                  </a:lnTo>
                  <a:lnTo>
                    <a:pt x="0" y="85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28"/>
                  </a:lnTo>
                  <a:lnTo>
                    <a:pt x="29" y="28"/>
                  </a:lnTo>
                  <a:lnTo>
                    <a:pt x="8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5" name="Freeform 725"/>
            <p:cNvSpPr>
              <a:spLocks/>
            </p:cNvSpPr>
            <p:nvPr/>
          </p:nvSpPr>
          <p:spPr bwMode="auto">
            <a:xfrm>
              <a:off x="1764" y="5207"/>
              <a:ext cx="794" cy="567"/>
            </a:xfrm>
            <a:custGeom>
              <a:avLst/>
              <a:gdLst>
                <a:gd name="T0" fmla="*/ 482 w 794"/>
                <a:gd name="T1" fmla="*/ 539 h 567"/>
                <a:gd name="T2" fmla="*/ 397 w 794"/>
                <a:gd name="T3" fmla="*/ 539 h 567"/>
                <a:gd name="T4" fmla="*/ 340 w 794"/>
                <a:gd name="T5" fmla="*/ 510 h 567"/>
                <a:gd name="T6" fmla="*/ 255 w 794"/>
                <a:gd name="T7" fmla="*/ 482 h 567"/>
                <a:gd name="T8" fmla="*/ 170 w 794"/>
                <a:gd name="T9" fmla="*/ 425 h 567"/>
                <a:gd name="T10" fmla="*/ 170 w 794"/>
                <a:gd name="T11" fmla="*/ 510 h 567"/>
                <a:gd name="T12" fmla="*/ 57 w 794"/>
                <a:gd name="T13" fmla="*/ 482 h 567"/>
                <a:gd name="T14" fmla="*/ 0 w 794"/>
                <a:gd name="T15" fmla="*/ 425 h 567"/>
                <a:gd name="T16" fmla="*/ 0 w 794"/>
                <a:gd name="T17" fmla="*/ 397 h 567"/>
                <a:gd name="T18" fmla="*/ 28 w 794"/>
                <a:gd name="T19" fmla="*/ 397 h 567"/>
                <a:gd name="T20" fmla="*/ 57 w 794"/>
                <a:gd name="T21" fmla="*/ 397 h 567"/>
                <a:gd name="T22" fmla="*/ 28 w 794"/>
                <a:gd name="T23" fmla="*/ 368 h 567"/>
                <a:gd name="T24" fmla="*/ 57 w 794"/>
                <a:gd name="T25" fmla="*/ 312 h 567"/>
                <a:gd name="T26" fmla="*/ 113 w 794"/>
                <a:gd name="T27" fmla="*/ 368 h 567"/>
                <a:gd name="T28" fmla="*/ 113 w 794"/>
                <a:gd name="T29" fmla="*/ 283 h 567"/>
                <a:gd name="T30" fmla="*/ 142 w 794"/>
                <a:gd name="T31" fmla="*/ 312 h 567"/>
                <a:gd name="T32" fmla="*/ 170 w 794"/>
                <a:gd name="T33" fmla="*/ 312 h 567"/>
                <a:gd name="T34" fmla="*/ 170 w 794"/>
                <a:gd name="T35" fmla="*/ 283 h 567"/>
                <a:gd name="T36" fmla="*/ 198 w 794"/>
                <a:gd name="T37" fmla="*/ 283 h 567"/>
                <a:gd name="T38" fmla="*/ 198 w 794"/>
                <a:gd name="T39" fmla="*/ 340 h 567"/>
                <a:gd name="T40" fmla="*/ 227 w 794"/>
                <a:gd name="T41" fmla="*/ 368 h 567"/>
                <a:gd name="T42" fmla="*/ 227 w 794"/>
                <a:gd name="T43" fmla="*/ 312 h 567"/>
                <a:gd name="T44" fmla="*/ 255 w 794"/>
                <a:gd name="T45" fmla="*/ 255 h 567"/>
                <a:gd name="T46" fmla="*/ 227 w 794"/>
                <a:gd name="T47" fmla="*/ 198 h 567"/>
                <a:gd name="T48" fmla="*/ 255 w 794"/>
                <a:gd name="T49" fmla="*/ 198 h 567"/>
                <a:gd name="T50" fmla="*/ 227 w 794"/>
                <a:gd name="T51" fmla="*/ 142 h 567"/>
                <a:gd name="T52" fmla="*/ 255 w 794"/>
                <a:gd name="T53" fmla="*/ 142 h 567"/>
                <a:gd name="T54" fmla="*/ 255 w 794"/>
                <a:gd name="T55" fmla="*/ 113 h 567"/>
                <a:gd name="T56" fmla="*/ 284 w 794"/>
                <a:gd name="T57" fmla="*/ 57 h 567"/>
                <a:gd name="T58" fmla="*/ 312 w 794"/>
                <a:gd name="T59" fmla="*/ 57 h 567"/>
                <a:gd name="T60" fmla="*/ 312 w 794"/>
                <a:gd name="T61" fmla="*/ 28 h 567"/>
                <a:gd name="T62" fmla="*/ 284 w 794"/>
                <a:gd name="T63" fmla="*/ 28 h 567"/>
                <a:gd name="T64" fmla="*/ 284 w 794"/>
                <a:gd name="T65" fmla="*/ 0 h 567"/>
                <a:gd name="T66" fmla="*/ 340 w 794"/>
                <a:gd name="T67" fmla="*/ 0 h 567"/>
                <a:gd name="T68" fmla="*/ 425 w 794"/>
                <a:gd name="T69" fmla="*/ 85 h 567"/>
                <a:gd name="T70" fmla="*/ 425 w 794"/>
                <a:gd name="T71" fmla="*/ 113 h 567"/>
                <a:gd name="T72" fmla="*/ 454 w 794"/>
                <a:gd name="T73" fmla="*/ 142 h 567"/>
                <a:gd name="T74" fmla="*/ 454 w 794"/>
                <a:gd name="T75" fmla="*/ 113 h 567"/>
                <a:gd name="T76" fmla="*/ 482 w 794"/>
                <a:gd name="T77" fmla="*/ 113 h 567"/>
                <a:gd name="T78" fmla="*/ 482 w 794"/>
                <a:gd name="T79" fmla="*/ 85 h 567"/>
                <a:gd name="T80" fmla="*/ 595 w 794"/>
                <a:gd name="T81" fmla="*/ 113 h 567"/>
                <a:gd name="T82" fmla="*/ 595 w 794"/>
                <a:gd name="T83" fmla="*/ 85 h 567"/>
                <a:gd name="T84" fmla="*/ 652 w 794"/>
                <a:gd name="T85" fmla="*/ 113 h 567"/>
                <a:gd name="T86" fmla="*/ 652 w 794"/>
                <a:gd name="T87" fmla="*/ 142 h 567"/>
                <a:gd name="T88" fmla="*/ 737 w 794"/>
                <a:gd name="T89" fmla="*/ 170 h 567"/>
                <a:gd name="T90" fmla="*/ 765 w 794"/>
                <a:gd name="T91" fmla="*/ 227 h 567"/>
                <a:gd name="T92" fmla="*/ 794 w 794"/>
                <a:gd name="T93" fmla="*/ 227 h 567"/>
                <a:gd name="T94" fmla="*/ 794 w 794"/>
                <a:gd name="T95" fmla="*/ 283 h 567"/>
                <a:gd name="T96" fmla="*/ 765 w 794"/>
                <a:gd name="T97" fmla="*/ 312 h 567"/>
                <a:gd name="T98" fmla="*/ 794 w 794"/>
                <a:gd name="T99" fmla="*/ 368 h 567"/>
                <a:gd name="T100" fmla="*/ 765 w 794"/>
                <a:gd name="T101" fmla="*/ 368 h 567"/>
                <a:gd name="T102" fmla="*/ 765 w 794"/>
                <a:gd name="T103" fmla="*/ 397 h 567"/>
                <a:gd name="T104" fmla="*/ 737 w 794"/>
                <a:gd name="T105" fmla="*/ 368 h 567"/>
                <a:gd name="T106" fmla="*/ 680 w 794"/>
                <a:gd name="T107" fmla="*/ 425 h 567"/>
                <a:gd name="T108" fmla="*/ 709 w 794"/>
                <a:gd name="T109" fmla="*/ 510 h 567"/>
                <a:gd name="T110" fmla="*/ 680 w 794"/>
                <a:gd name="T111" fmla="*/ 510 h 567"/>
                <a:gd name="T112" fmla="*/ 624 w 794"/>
                <a:gd name="T113" fmla="*/ 482 h 567"/>
                <a:gd name="T114" fmla="*/ 652 w 794"/>
                <a:gd name="T115" fmla="*/ 510 h 567"/>
                <a:gd name="T116" fmla="*/ 624 w 794"/>
                <a:gd name="T117" fmla="*/ 567 h 567"/>
                <a:gd name="T118" fmla="*/ 567 w 794"/>
                <a:gd name="T119" fmla="*/ 567 h 567"/>
                <a:gd name="T120" fmla="*/ 510 w 794"/>
                <a:gd name="T121" fmla="*/ 539 h 567"/>
                <a:gd name="T122" fmla="*/ 482 w 794"/>
                <a:gd name="T123" fmla="*/ 539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94" h="567">
                  <a:moveTo>
                    <a:pt x="482" y="539"/>
                  </a:moveTo>
                  <a:lnTo>
                    <a:pt x="397" y="539"/>
                  </a:lnTo>
                  <a:lnTo>
                    <a:pt x="340" y="510"/>
                  </a:lnTo>
                  <a:lnTo>
                    <a:pt x="255" y="482"/>
                  </a:lnTo>
                  <a:lnTo>
                    <a:pt x="170" y="425"/>
                  </a:lnTo>
                  <a:lnTo>
                    <a:pt x="170" y="510"/>
                  </a:lnTo>
                  <a:lnTo>
                    <a:pt x="57" y="482"/>
                  </a:lnTo>
                  <a:lnTo>
                    <a:pt x="0" y="425"/>
                  </a:lnTo>
                  <a:lnTo>
                    <a:pt x="0" y="397"/>
                  </a:lnTo>
                  <a:lnTo>
                    <a:pt x="28" y="397"/>
                  </a:lnTo>
                  <a:lnTo>
                    <a:pt x="57" y="397"/>
                  </a:lnTo>
                  <a:lnTo>
                    <a:pt x="28" y="368"/>
                  </a:lnTo>
                  <a:lnTo>
                    <a:pt x="57" y="312"/>
                  </a:lnTo>
                  <a:lnTo>
                    <a:pt x="113" y="368"/>
                  </a:lnTo>
                  <a:lnTo>
                    <a:pt x="113" y="283"/>
                  </a:lnTo>
                  <a:lnTo>
                    <a:pt x="142" y="312"/>
                  </a:lnTo>
                  <a:lnTo>
                    <a:pt x="170" y="312"/>
                  </a:lnTo>
                  <a:lnTo>
                    <a:pt x="170" y="283"/>
                  </a:lnTo>
                  <a:lnTo>
                    <a:pt x="198" y="283"/>
                  </a:lnTo>
                  <a:lnTo>
                    <a:pt x="198" y="340"/>
                  </a:lnTo>
                  <a:lnTo>
                    <a:pt x="227" y="368"/>
                  </a:lnTo>
                  <a:lnTo>
                    <a:pt x="227" y="312"/>
                  </a:lnTo>
                  <a:lnTo>
                    <a:pt x="255" y="255"/>
                  </a:lnTo>
                  <a:lnTo>
                    <a:pt x="227" y="198"/>
                  </a:lnTo>
                  <a:lnTo>
                    <a:pt x="255" y="198"/>
                  </a:lnTo>
                  <a:lnTo>
                    <a:pt x="227" y="142"/>
                  </a:lnTo>
                  <a:lnTo>
                    <a:pt x="255" y="142"/>
                  </a:lnTo>
                  <a:lnTo>
                    <a:pt x="255" y="113"/>
                  </a:lnTo>
                  <a:lnTo>
                    <a:pt x="284" y="57"/>
                  </a:lnTo>
                  <a:lnTo>
                    <a:pt x="312" y="57"/>
                  </a:lnTo>
                  <a:lnTo>
                    <a:pt x="312" y="28"/>
                  </a:lnTo>
                  <a:lnTo>
                    <a:pt x="284" y="28"/>
                  </a:lnTo>
                  <a:lnTo>
                    <a:pt x="284" y="0"/>
                  </a:lnTo>
                  <a:lnTo>
                    <a:pt x="340" y="0"/>
                  </a:lnTo>
                  <a:lnTo>
                    <a:pt x="425" y="85"/>
                  </a:lnTo>
                  <a:lnTo>
                    <a:pt x="425" y="113"/>
                  </a:lnTo>
                  <a:lnTo>
                    <a:pt x="454" y="142"/>
                  </a:lnTo>
                  <a:lnTo>
                    <a:pt x="454" y="113"/>
                  </a:lnTo>
                  <a:lnTo>
                    <a:pt x="482" y="113"/>
                  </a:lnTo>
                  <a:lnTo>
                    <a:pt x="482" y="85"/>
                  </a:lnTo>
                  <a:lnTo>
                    <a:pt x="595" y="113"/>
                  </a:lnTo>
                  <a:lnTo>
                    <a:pt x="595" y="85"/>
                  </a:lnTo>
                  <a:lnTo>
                    <a:pt x="652" y="113"/>
                  </a:lnTo>
                  <a:lnTo>
                    <a:pt x="652" y="142"/>
                  </a:lnTo>
                  <a:lnTo>
                    <a:pt x="737" y="170"/>
                  </a:lnTo>
                  <a:lnTo>
                    <a:pt x="765" y="227"/>
                  </a:lnTo>
                  <a:lnTo>
                    <a:pt x="794" y="227"/>
                  </a:lnTo>
                  <a:lnTo>
                    <a:pt x="794" y="283"/>
                  </a:lnTo>
                  <a:lnTo>
                    <a:pt x="765" y="312"/>
                  </a:lnTo>
                  <a:lnTo>
                    <a:pt x="794" y="368"/>
                  </a:lnTo>
                  <a:lnTo>
                    <a:pt x="765" y="368"/>
                  </a:lnTo>
                  <a:lnTo>
                    <a:pt x="765" y="397"/>
                  </a:lnTo>
                  <a:lnTo>
                    <a:pt x="737" y="368"/>
                  </a:lnTo>
                  <a:lnTo>
                    <a:pt x="680" y="425"/>
                  </a:lnTo>
                  <a:lnTo>
                    <a:pt x="709" y="510"/>
                  </a:lnTo>
                  <a:lnTo>
                    <a:pt x="680" y="510"/>
                  </a:lnTo>
                  <a:lnTo>
                    <a:pt x="624" y="482"/>
                  </a:lnTo>
                  <a:lnTo>
                    <a:pt x="652" y="510"/>
                  </a:lnTo>
                  <a:lnTo>
                    <a:pt x="624" y="567"/>
                  </a:lnTo>
                  <a:lnTo>
                    <a:pt x="567" y="567"/>
                  </a:lnTo>
                  <a:lnTo>
                    <a:pt x="510" y="539"/>
                  </a:lnTo>
                  <a:lnTo>
                    <a:pt x="482" y="53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6" name="Freeform 726"/>
            <p:cNvSpPr>
              <a:spLocks/>
            </p:cNvSpPr>
            <p:nvPr/>
          </p:nvSpPr>
          <p:spPr bwMode="auto">
            <a:xfrm>
              <a:off x="1877" y="5377"/>
              <a:ext cx="85" cy="57"/>
            </a:xfrm>
            <a:custGeom>
              <a:avLst/>
              <a:gdLst>
                <a:gd name="T0" fmla="*/ 85 w 85"/>
                <a:gd name="T1" fmla="*/ 0 h 57"/>
                <a:gd name="T2" fmla="*/ 29 w 85"/>
                <a:gd name="T3" fmla="*/ 0 h 57"/>
                <a:gd name="T4" fmla="*/ 0 w 85"/>
                <a:gd name="T5" fmla="*/ 28 h 57"/>
                <a:gd name="T6" fmla="*/ 29 w 85"/>
                <a:gd name="T7" fmla="*/ 57 h 57"/>
                <a:gd name="T8" fmla="*/ 85 w 85"/>
                <a:gd name="T9" fmla="*/ 28 h 57"/>
                <a:gd name="T10" fmla="*/ 85 w 85"/>
                <a:gd name="T11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57">
                  <a:moveTo>
                    <a:pt x="85" y="0"/>
                  </a:moveTo>
                  <a:lnTo>
                    <a:pt x="29" y="0"/>
                  </a:lnTo>
                  <a:lnTo>
                    <a:pt x="0" y="28"/>
                  </a:lnTo>
                  <a:lnTo>
                    <a:pt x="29" y="57"/>
                  </a:lnTo>
                  <a:lnTo>
                    <a:pt x="85" y="28"/>
                  </a:lnTo>
                  <a:lnTo>
                    <a:pt x="8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67" name="Freeform 727"/>
            <p:cNvSpPr>
              <a:spLocks/>
            </p:cNvSpPr>
            <p:nvPr/>
          </p:nvSpPr>
          <p:spPr bwMode="auto">
            <a:xfrm>
              <a:off x="1934" y="5434"/>
              <a:ext cx="57" cy="56"/>
            </a:xfrm>
            <a:custGeom>
              <a:avLst/>
              <a:gdLst>
                <a:gd name="T0" fmla="*/ 0 w 57"/>
                <a:gd name="T1" fmla="*/ 0 h 56"/>
                <a:gd name="T2" fmla="*/ 0 w 57"/>
                <a:gd name="T3" fmla="*/ 28 h 56"/>
                <a:gd name="T4" fmla="*/ 57 w 57"/>
                <a:gd name="T5" fmla="*/ 56 h 56"/>
                <a:gd name="T6" fmla="*/ 57 w 57"/>
                <a:gd name="T7" fmla="*/ 28 h 56"/>
                <a:gd name="T8" fmla="*/ 0 w 57"/>
                <a:gd name="T9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56">
                  <a:moveTo>
                    <a:pt x="0" y="0"/>
                  </a:moveTo>
                  <a:lnTo>
                    <a:pt x="0" y="28"/>
                  </a:lnTo>
                  <a:lnTo>
                    <a:pt x="57" y="56"/>
                  </a:lnTo>
                  <a:lnTo>
                    <a:pt x="57" y="28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0" name="Freeform 730"/>
            <p:cNvSpPr>
              <a:spLocks/>
            </p:cNvSpPr>
            <p:nvPr/>
          </p:nvSpPr>
          <p:spPr bwMode="auto">
            <a:xfrm>
              <a:off x="6754" y="2911"/>
              <a:ext cx="28" cy="56"/>
            </a:xfrm>
            <a:custGeom>
              <a:avLst/>
              <a:gdLst>
                <a:gd name="T0" fmla="*/ 28 w 28"/>
                <a:gd name="T1" fmla="*/ 0 h 56"/>
                <a:gd name="T2" fmla="*/ 0 w 28"/>
                <a:gd name="T3" fmla="*/ 0 h 56"/>
                <a:gd name="T4" fmla="*/ 0 w 28"/>
                <a:gd name="T5" fmla="*/ 28 h 56"/>
                <a:gd name="T6" fmla="*/ 28 w 28"/>
                <a:gd name="T7" fmla="*/ 56 h 56"/>
                <a:gd name="T8" fmla="*/ 28 w 28"/>
                <a:gd name="T9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" h="56">
                  <a:moveTo>
                    <a:pt x="28" y="0"/>
                  </a:moveTo>
                  <a:lnTo>
                    <a:pt x="0" y="0"/>
                  </a:lnTo>
                  <a:lnTo>
                    <a:pt x="0" y="28"/>
                  </a:lnTo>
                  <a:lnTo>
                    <a:pt x="28" y="56"/>
                  </a:lnTo>
                  <a:lnTo>
                    <a:pt x="2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1" name="Freeform 731"/>
            <p:cNvSpPr>
              <a:spLocks/>
            </p:cNvSpPr>
            <p:nvPr/>
          </p:nvSpPr>
          <p:spPr bwMode="auto">
            <a:xfrm>
              <a:off x="6697" y="2996"/>
              <a:ext cx="57" cy="56"/>
            </a:xfrm>
            <a:custGeom>
              <a:avLst/>
              <a:gdLst>
                <a:gd name="T0" fmla="*/ 28 w 57"/>
                <a:gd name="T1" fmla="*/ 0 h 56"/>
                <a:gd name="T2" fmla="*/ 0 w 57"/>
                <a:gd name="T3" fmla="*/ 0 h 56"/>
                <a:gd name="T4" fmla="*/ 0 w 57"/>
                <a:gd name="T5" fmla="*/ 28 h 56"/>
                <a:gd name="T6" fmla="*/ 28 w 57"/>
                <a:gd name="T7" fmla="*/ 56 h 56"/>
                <a:gd name="T8" fmla="*/ 57 w 57"/>
                <a:gd name="T9" fmla="*/ 28 h 56"/>
                <a:gd name="T10" fmla="*/ 28 w 57"/>
                <a:gd name="T11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56">
                  <a:moveTo>
                    <a:pt x="28" y="0"/>
                  </a:moveTo>
                  <a:lnTo>
                    <a:pt x="0" y="0"/>
                  </a:lnTo>
                  <a:lnTo>
                    <a:pt x="0" y="28"/>
                  </a:lnTo>
                  <a:lnTo>
                    <a:pt x="28" y="56"/>
                  </a:lnTo>
                  <a:lnTo>
                    <a:pt x="57" y="28"/>
                  </a:lnTo>
                  <a:lnTo>
                    <a:pt x="2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2" name="Freeform 732"/>
            <p:cNvSpPr>
              <a:spLocks/>
            </p:cNvSpPr>
            <p:nvPr/>
          </p:nvSpPr>
          <p:spPr bwMode="auto">
            <a:xfrm>
              <a:off x="6300" y="3591"/>
              <a:ext cx="85" cy="85"/>
            </a:xfrm>
            <a:custGeom>
              <a:avLst/>
              <a:gdLst>
                <a:gd name="T0" fmla="*/ 85 w 85"/>
                <a:gd name="T1" fmla="*/ 57 h 85"/>
                <a:gd name="T2" fmla="*/ 28 w 85"/>
                <a:gd name="T3" fmla="*/ 85 h 85"/>
                <a:gd name="T4" fmla="*/ 0 w 85"/>
                <a:gd name="T5" fmla="*/ 28 h 85"/>
                <a:gd name="T6" fmla="*/ 28 w 85"/>
                <a:gd name="T7" fmla="*/ 0 h 85"/>
                <a:gd name="T8" fmla="*/ 85 w 85"/>
                <a:gd name="T9" fmla="*/ 28 h 85"/>
                <a:gd name="T10" fmla="*/ 85 w 85"/>
                <a:gd name="T11" fmla="*/ 57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85">
                  <a:moveTo>
                    <a:pt x="85" y="57"/>
                  </a:moveTo>
                  <a:lnTo>
                    <a:pt x="28" y="85"/>
                  </a:lnTo>
                  <a:lnTo>
                    <a:pt x="0" y="28"/>
                  </a:lnTo>
                  <a:lnTo>
                    <a:pt x="28" y="0"/>
                  </a:lnTo>
                  <a:lnTo>
                    <a:pt x="85" y="28"/>
                  </a:lnTo>
                  <a:lnTo>
                    <a:pt x="85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3" name="Freeform 733"/>
            <p:cNvSpPr>
              <a:spLocks/>
            </p:cNvSpPr>
            <p:nvPr/>
          </p:nvSpPr>
          <p:spPr bwMode="auto">
            <a:xfrm>
              <a:off x="6016" y="3846"/>
              <a:ext cx="256" cy="199"/>
            </a:xfrm>
            <a:custGeom>
              <a:avLst/>
              <a:gdLst>
                <a:gd name="T0" fmla="*/ 199 w 256"/>
                <a:gd name="T1" fmla="*/ 199 h 199"/>
                <a:gd name="T2" fmla="*/ 142 w 256"/>
                <a:gd name="T3" fmla="*/ 142 h 199"/>
                <a:gd name="T4" fmla="*/ 114 w 256"/>
                <a:gd name="T5" fmla="*/ 199 h 199"/>
                <a:gd name="T6" fmla="*/ 29 w 256"/>
                <a:gd name="T7" fmla="*/ 170 h 199"/>
                <a:gd name="T8" fmla="*/ 0 w 256"/>
                <a:gd name="T9" fmla="*/ 114 h 199"/>
                <a:gd name="T10" fmla="*/ 0 w 256"/>
                <a:gd name="T11" fmla="*/ 85 h 199"/>
                <a:gd name="T12" fmla="*/ 29 w 256"/>
                <a:gd name="T13" fmla="*/ 57 h 199"/>
                <a:gd name="T14" fmla="*/ 57 w 256"/>
                <a:gd name="T15" fmla="*/ 85 h 199"/>
                <a:gd name="T16" fmla="*/ 86 w 256"/>
                <a:gd name="T17" fmla="*/ 85 h 199"/>
                <a:gd name="T18" fmla="*/ 57 w 256"/>
                <a:gd name="T19" fmla="*/ 0 h 199"/>
                <a:gd name="T20" fmla="*/ 114 w 256"/>
                <a:gd name="T21" fmla="*/ 0 h 199"/>
                <a:gd name="T22" fmla="*/ 227 w 256"/>
                <a:gd name="T23" fmla="*/ 57 h 199"/>
                <a:gd name="T24" fmla="*/ 256 w 256"/>
                <a:gd name="T25" fmla="*/ 114 h 199"/>
                <a:gd name="T26" fmla="*/ 256 w 256"/>
                <a:gd name="T27" fmla="*/ 170 h 199"/>
                <a:gd name="T28" fmla="*/ 227 w 256"/>
                <a:gd name="T29" fmla="*/ 199 h 199"/>
                <a:gd name="T30" fmla="*/ 199 w 256"/>
                <a:gd name="T31" fmla="*/ 199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56" h="199">
                  <a:moveTo>
                    <a:pt x="199" y="199"/>
                  </a:moveTo>
                  <a:lnTo>
                    <a:pt x="142" y="142"/>
                  </a:lnTo>
                  <a:lnTo>
                    <a:pt x="114" y="199"/>
                  </a:lnTo>
                  <a:lnTo>
                    <a:pt x="29" y="170"/>
                  </a:lnTo>
                  <a:lnTo>
                    <a:pt x="0" y="114"/>
                  </a:lnTo>
                  <a:lnTo>
                    <a:pt x="0" y="85"/>
                  </a:lnTo>
                  <a:lnTo>
                    <a:pt x="29" y="57"/>
                  </a:lnTo>
                  <a:lnTo>
                    <a:pt x="57" y="85"/>
                  </a:lnTo>
                  <a:lnTo>
                    <a:pt x="86" y="85"/>
                  </a:lnTo>
                  <a:lnTo>
                    <a:pt x="57" y="0"/>
                  </a:lnTo>
                  <a:lnTo>
                    <a:pt x="114" y="0"/>
                  </a:lnTo>
                  <a:lnTo>
                    <a:pt x="227" y="57"/>
                  </a:lnTo>
                  <a:lnTo>
                    <a:pt x="256" y="114"/>
                  </a:lnTo>
                  <a:lnTo>
                    <a:pt x="256" y="170"/>
                  </a:lnTo>
                  <a:lnTo>
                    <a:pt x="227" y="199"/>
                  </a:lnTo>
                  <a:lnTo>
                    <a:pt x="199" y="19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4" name="Freeform 734"/>
            <p:cNvSpPr>
              <a:spLocks/>
            </p:cNvSpPr>
            <p:nvPr/>
          </p:nvSpPr>
          <p:spPr bwMode="auto">
            <a:xfrm>
              <a:off x="6328" y="4271"/>
              <a:ext cx="57" cy="57"/>
            </a:xfrm>
            <a:custGeom>
              <a:avLst/>
              <a:gdLst>
                <a:gd name="T0" fmla="*/ 0 w 57"/>
                <a:gd name="T1" fmla="*/ 0 h 57"/>
                <a:gd name="T2" fmla="*/ 0 w 57"/>
                <a:gd name="T3" fmla="*/ 57 h 57"/>
                <a:gd name="T4" fmla="*/ 29 w 57"/>
                <a:gd name="T5" fmla="*/ 57 h 57"/>
                <a:gd name="T6" fmla="*/ 57 w 57"/>
                <a:gd name="T7" fmla="*/ 29 h 57"/>
                <a:gd name="T8" fmla="*/ 29 w 57"/>
                <a:gd name="T9" fmla="*/ 0 h 57"/>
                <a:gd name="T10" fmla="*/ 0 w 57"/>
                <a:gd name="T11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57">
                  <a:moveTo>
                    <a:pt x="0" y="0"/>
                  </a:moveTo>
                  <a:lnTo>
                    <a:pt x="0" y="57"/>
                  </a:lnTo>
                  <a:lnTo>
                    <a:pt x="29" y="57"/>
                  </a:lnTo>
                  <a:lnTo>
                    <a:pt x="57" y="29"/>
                  </a:lnTo>
                  <a:lnTo>
                    <a:pt x="29" y="0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5" name="Freeform 735"/>
            <p:cNvSpPr>
              <a:spLocks/>
            </p:cNvSpPr>
            <p:nvPr/>
          </p:nvSpPr>
          <p:spPr bwMode="auto">
            <a:xfrm>
              <a:off x="6357" y="3687"/>
              <a:ext cx="652" cy="641"/>
            </a:xfrm>
            <a:custGeom>
              <a:avLst/>
              <a:gdLst>
                <a:gd name="T0" fmla="*/ 28 w 652"/>
                <a:gd name="T1" fmla="*/ 443 h 641"/>
                <a:gd name="T2" fmla="*/ 0 w 652"/>
                <a:gd name="T3" fmla="*/ 499 h 641"/>
                <a:gd name="T4" fmla="*/ 56 w 652"/>
                <a:gd name="T5" fmla="*/ 584 h 641"/>
                <a:gd name="T6" fmla="*/ 170 w 652"/>
                <a:gd name="T7" fmla="*/ 641 h 641"/>
                <a:gd name="T8" fmla="*/ 226 w 652"/>
                <a:gd name="T9" fmla="*/ 613 h 641"/>
                <a:gd name="T10" fmla="*/ 283 w 652"/>
                <a:gd name="T11" fmla="*/ 613 h 641"/>
                <a:gd name="T12" fmla="*/ 340 w 652"/>
                <a:gd name="T13" fmla="*/ 584 h 641"/>
                <a:gd name="T14" fmla="*/ 368 w 652"/>
                <a:gd name="T15" fmla="*/ 613 h 641"/>
                <a:gd name="T16" fmla="*/ 425 w 652"/>
                <a:gd name="T17" fmla="*/ 584 h 641"/>
                <a:gd name="T18" fmla="*/ 510 w 652"/>
                <a:gd name="T19" fmla="*/ 613 h 641"/>
                <a:gd name="T20" fmla="*/ 538 w 652"/>
                <a:gd name="T21" fmla="*/ 584 h 641"/>
                <a:gd name="T22" fmla="*/ 567 w 652"/>
                <a:gd name="T23" fmla="*/ 613 h 641"/>
                <a:gd name="T24" fmla="*/ 595 w 652"/>
                <a:gd name="T25" fmla="*/ 584 h 641"/>
                <a:gd name="T26" fmla="*/ 623 w 652"/>
                <a:gd name="T27" fmla="*/ 613 h 641"/>
                <a:gd name="T28" fmla="*/ 652 w 652"/>
                <a:gd name="T29" fmla="*/ 613 h 641"/>
                <a:gd name="T30" fmla="*/ 567 w 652"/>
                <a:gd name="T31" fmla="*/ 528 h 641"/>
                <a:gd name="T32" fmla="*/ 567 w 652"/>
                <a:gd name="T33" fmla="*/ 499 h 641"/>
                <a:gd name="T34" fmla="*/ 538 w 652"/>
                <a:gd name="T35" fmla="*/ 471 h 641"/>
                <a:gd name="T36" fmla="*/ 453 w 652"/>
                <a:gd name="T37" fmla="*/ 471 h 641"/>
                <a:gd name="T38" fmla="*/ 425 w 652"/>
                <a:gd name="T39" fmla="*/ 443 h 641"/>
                <a:gd name="T40" fmla="*/ 397 w 652"/>
                <a:gd name="T41" fmla="*/ 414 h 641"/>
                <a:gd name="T42" fmla="*/ 340 w 652"/>
                <a:gd name="T43" fmla="*/ 386 h 641"/>
                <a:gd name="T44" fmla="*/ 312 w 652"/>
                <a:gd name="T45" fmla="*/ 386 h 641"/>
                <a:gd name="T46" fmla="*/ 255 w 652"/>
                <a:gd name="T47" fmla="*/ 358 h 641"/>
                <a:gd name="T48" fmla="*/ 226 w 652"/>
                <a:gd name="T49" fmla="*/ 301 h 641"/>
                <a:gd name="T50" fmla="*/ 255 w 652"/>
                <a:gd name="T51" fmla="*/ 301 h 641"/>
                <a:gd name="T52" fmla="*/ 198 w 652"/>
                <a:gd name="T53" fmla="*/ 244 h 641"/>
                <a:gd name="T54" fmla="*/ 141 w 652"/>
                <a:gd name="T55" fmla="*/ 102 h 641"/>
                <a:gd name="T56" fmla="*/ 113 w 652"/>
                <a:gd name="T57" fmla="*/ 102 h 641"/>
                <a:gd name="T58" fmla="*/ 85 w 652"/>
                <a:gd name="T59" fmla="*/ 46 h 641"/>
                <a:gd name="T60" fmla="*/ 68 w 652"/>
                <a:gd name="T61" fmla="*/ 0 h 641"/>
                <a:gd name="T62" fmla="*/ 53 w 652"/>
                <a:gd name="T63" fmla="*/ 20 h 641"/>
                <a:gd name="T64" fmla="*/ 21 w 652"/>
                <a:gd name="T65" fmla="*/ 11 h 641"/>
                <a:gd name="T66" fmla="*/ 56 w 652"/>
                <a:gd name="T67" fmla="*/ 74 h 641"/>
                <a:gd name="T68" fmla="*/ 85 w 652"/>
                <a:gd name="T69" fmla="*/ 131 h 641"/>
                <a:gd name="T70" fmla="*/ 113 w 652"/>
                <a:gd name="T71" fmla="*/ 187 h 641"/>
                <a:gd name="T72" fmla="*/ 141 w 652"/>
                <a:gd name="T73" fmla="*/ 216 h 641"/>
                <a:gd name="T74" fmla="*/ 141 w 652"/>
                <a:gd name="T75" fmla="*/ 244 h 641"/>
                <a:gd name="T76" fmla="*/ 113 w 652"/>
                <a:gd name="T77" fmla="*/ 216 h 641"/>
                <a:gd name="T78" fmla="*/ 85 w 652"/>
                <a:gd name="T79" fmla="*/ 244 h 641"/>
                <a:gd name="T80" fmla="*/ 85 w 652"/>
                <a:gd name="T81" fmla="*/ 301 h 641"/>
                <a:gd name="T82" fmla="*/ 56 w 652"/>
                <a:gd name="T83" fmla="*/ 358 h 641"/>
                <a:gd name="T84" fmla="*/ 28 w 652"/>
                <a:gd name="T85" fmla="*/ 358 h 641"/>
                <a:gd name="T86" fmla="*/ 28 w 652"/>
                <a:gd name="T87" fmla="*/ 414 h 641"/>
                <a:gd name="T88" fmla="*/ 56 w 652"/>
                <a:gd name="T89" fmla="*/ 414 h 641"/>
                <a:gd name="T90" fmla="*/ 85 w 652"/>
                <a:gd name="T91" fmla="*/ 471 h 641"/>
                <a:gd name="T92" fmla="*/ 113 w 652"/>
                <a:gd name="T93" fmla="*/ 528 h 641"/>
                <a:gd name="T94" fmla="*/ 56 w 652"/>
                <a:gd name="T95" fmla="*/ 499 h 641"/>
                <a:gd name="T96" fmla="*/ 28 w 652"/>
                <a:gd name="T97" fmla="*/ 499 h 641"/>
                <a:gd name="T98" fmla="*/ 56 w 652"/>
                <a:gd name="T99" fmla="*/ 471 h 641"/>
                <a:gd name="T100" fmla="*/ 28 w 652"/>
                <a:gd name="T101" fmla="*/ 443 h 6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652" h="641">
                  <a:moveTo>
                    <a:pt x="28" y="443"/>
                  </a:moveTo>
                  <a:lnTo>
                    <a:pt x="0" y="499"/>
                  </a:lnTo>
                  <a:lnTo>
                    <a:pt x="56" y="584"/>
                  </a:lnTo>
                  <a:lnTo>
                    <a:pt x="170" y="641"/>
                  </a:lnTo>
                  <a:lnTo>
                    <a:pt x="226" y="613"/>
                  </a:lnTo>
                  <a:lnTo>
                    <a:pt x="283" y="613"/>
                  </a:lnTo>
                  <a:lnTo>
                    <a:pt x="340" y="584"/>
                  </a:lnTo>
                  <a:lnTo>
                    <a:pt x="368" y="613"/>
                  </a:lnTo>
                  <a:lnTo>
                    <a:pt x="425" y="584"/>
                  </a:lnTo>
                  <a:lnTo>
                    <a:pt x="510" y="613"/>
                  </a:lnTo>
                  <a:lnTo>
                    <a:pt x="538" y="584"/>
                  </a:lnTo>
                  <a:lnTo>
                    <a:pt x="567" y="613"/>
                  </a:lnTo>
                  <a:lnTo>
                    <a:pt x="595" y="584"/>
                  </a:lnTo>
                  <a:lnTo>
                    <a:pt x="623" y="613"/>
                  </a:lnTo>
                  <a:lnTo>
                    <a:pt x="652" y="613"/>
                  </a:lnTo>
                  <a:lnTo>
                    <a:pt x="567" y="528"/>
                  </a:lnTo>
                  <a:lnTo>
                    <a:pt x="567" y="499"/>
                  </a:lnTo>
                  <a:lnTo>
                    <a:pt x="538" y="471"/>
                  </a:lnTo>
                  <a:lnTo>
                    <a:pt x="453" y="471"/>
                  </a:lnTo>
                  <a:lnTo>
                    <a:pt x="425" y="443"/>
                  </a:lnTo>
                  <a:lnTo>
                    <a:pt x="397" y="414"/>
                  </a:lnTo>
                  <a:lnTo>
                    <a:pt x="340" y="386"/>
                  </a:lnTo>
                  <a:lnTo>
                    <a:pt x="312" y="386"/>
                  </a:lnTo>
                  <a:lnTo>
                    <a:pt x="255" y="358"/>
                  </a:lnTo>
                  <a:lnTo>
                    <a:pt x="226" y="301"/>
                  </a:lnTo>
                  <a:lnTo>
                    <a:pt x="255" y="301"/>
                  </a:lnTo>
                  <a:lnTo>
                    <a:pt x="198" y="244"/>
                  </a:lnTo>
                  <a:lnTo>
                    <a:pt x="141" y="102"/>
                  </a:lnTo>
                  <a:lnTo>
                    <a:pt x="113" y="102"/>
                  </a:lnTo>
                  <a:lnTo>
                    <a:pt x="85" y="46"/>
                  </a:lnTo>
                  <a:lnTo>
                    <a:pt x="68" y="0"/>
                  </a:lnTo>
                  <a:lnTo>
                    <a:pt x="53" y="20"/>
                  </a:lnTo>
                  <a:lnTo>
                    <a:pt x="21" y="11"/>
                  </a:lnTo>
                  <a:lnTo>
                    <a:pt x="56" y="74"/>
                  </a:lnTo>
                  <a:lnTo>
                    <a:pt x="85" y="131"/>
                  </a:lnTo>
                  <a:lnTo>
                    <a:pt x="113" y="187"/>
                  </a:lnTo>
                  <a:lnTo>
                    <a:pt x="141" y="216"/>
                  </a:lnTo>
                  <a:lnTo>
                    <a:pt x="141" y="244"/>
                  </a:lnTo>
                  <a:lnTo>
                    <a:pt x="113" y="216"/>
                  </a:lnTo>
                  <a:lnTo>
                    <a:pt x="85" y="244"/>
                  </a:lnTo>
                  <a:lnTo>
                    <a:pt x="85" y="301"/>
                  </a:lnTo>
                  <a:lnTo>
                    <a:pt x="56" y="358"/>
                  </a:lnTo>
                  <a:lnTo>
                    <a:pt x="28" y="358"/>
                  </a:lnTo>
                  <a:lnTo>
                    <a:pt x="28" y="414"/>
                  </a:lnTo>
                  <a:lnTo>
                    <a:pt x="56" y="414"/>
                  </a:lnTo>
                  <a:lnTo>
                    <a:pt x="85" y="471"/>
                  </a:lnTo>
                  <a:lnTo>
                    <a:pt x="113" y="528"/>
                  </a:lnTo>
                  <a:lnTo>
                    <a:pt x="56" y="499"/>
                  </a:lnTo>
                  <a:lnTo>
                    <a:pt x="28" y="499"/>
                  </a:lnTo>
                  <a:lnTo>
                    <a:pt x="56" y="471"/>
                  </a:lnTo>
                  <a:lnTo>
                    <a:pt x="28" y="44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6" name="Freeform 736"/>
            <p:cNvSpPr>
              <a:spLocks/>
            </p:cNvSpPr>
            <p:nvPr/>
          </p:nvSpPr>
          <p:spPr bwMode="auto">
            <a:xfrm>
              <a:off x="3267" y="2372"/>
              <a:ext cx="85" cy="142"/>
            </a:xfrm>
            <a:custGeom>
              <a:avLst/>
              <a:gdLst>
                <a:gd name="T0" fmla="*/ 28 w 85"/>
                <a:gd name="T1" fmla="*/ 0 h 142"/>
                <a:gd name="T2" fmla="*/ 0 w 85"/>
                <a:gd name="T3" fmla="*/ 28 h 142"/>
                <a:gd name="T4" fmla="*/ 28 w 85"/>
                <a:gd name="T5" fmla="*/ 142 h 142"/>
                <a:gd name="T6" fmla="*/ 85 w 85"/>
                <a:gd name="T7" fmla="*/ 113 h 142"/>
                <a:gd name="T8" fmla="*/ 85 w 85"/>
                <a:gd name="T9" fmla="*/ 85 h 142"/>
                <a:gd name="T10" fmla="*/ 56 w 85"/>
                <a:gd name="T11" fmla="*/ 85 h 142"/>
                <a:gd name="T12" fmla="*/ 28 w 85"/>
                <a:gd name="T13" fmla="*/ 57 h 142"/>
                <a:gd name="T14" fmla="*/ 56 w 85"/>
                <a:gd name="T15" fmla="*/ 28 h 142"/>
                <a:gd name="T16" fmla="*/ 28 w 85"/>
                <a:gd name="T17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5" h="142">
                  <a:moveTo>
                    <a:pt x="28" y="0"/>
                  </a:moveTo>
                  <a:lnTo>
                    <a:pt x="0" y="28"/>
                  </a:lnTo>
                  <a:lnTo>
                    <a:pt x="28" y="142"/>
                  </a:lnTo>
                  <a:lnTo>
                    <a:pt x="85" y="113"/>
                  </a:lnTo>
                  <a:lnTo>
                    <a:pt x="85" y="85"/>
                  </a:lnTo>
                  <a:lnTo>
                    <a:pt x="56" y="85"/>
                  </a:lnTo>
                  <a:lnTo>
                    <a:pt x="28" y="57"/>
                  </a:lnTo>
                  <a:lnTo>
                    <a:pt x="56" y="28"/>
                  </a:lnTo>
                  <a:lnTo>
                    <a:pt x="2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7" name="Freeform 737"/>
            <p:cNvSpPr>
              <a:spLocks/>
            </p:cNvSpPr>
            <p:nvPr/>
          </p:nvSpPr>
          <p:spPr bwMode="auto">
            <a:xfrm>
              <a:off x="2019" y="2344"/>
              <a:ext cx="340" cy="340"/>
            </a:xfrm>
            <a:custGeom>
              <a:avLst/>
              <a:gdLst>
                <a:gd name="T0" fmla="*/ 312 w 340"/>
                <a:gd name="T1" fmla="*/ 340 h 340"/>
                <a:gd name="T2" fmla="*/ 284 w 340"/>
                <a:gd name="T3" fmla="*/ 340 h 340"/>
                <a:gd name="T4" fmla="*/ 199 w 340"/>
                <a:gd name="T5" fmla="*/ 283 h 340"/>
                <a:gd name="T6" fmla="*/ 170 w 340"/>
                <a:gd name="T7" fmla="*/ 226 h 340"/>
                <a:gd name="T8" fmla="*/ 170 w 340"/>
                <a:gd name="T9" fmla="*/ 198 h 340"/>
                <a:gd name="T10" fmla="*/ 114 w 340"/>
                <a:gd name="T11" fmla="*/ 170 h 340"/>
                <a:gd name="T12" fmla="*/ 29 w 340"/>
                <a:gd name="T13" fmla="*/ 141 h 340"/>
                <a:gd name="T14" fmla="*/ 0 w 340"/>
                <a:gd name="T15" fmla="*/ 85 h 340"/>
                <a:gd name="T16" fmla="*/ 29 w 340"/>
                <a:gd name="T17" fmla="*/ 56 h 340"/>
                <a:gd name="T18" fmla="*/ 85 w 340"/>
                <a:gd name="T19" fmla="*/ 56 h 340"/>
                <a:gd name="T20" fmla="*/ 142 w 340"/>
                <a:gd name="T21" fmla="*/ 28 h 340"/>
                <a:gd name="T22" fmla="*/ 199 w 340"/>
                <a:gd name="T23" fmla="*/ 0 h 340"/>
                <a:gd name="T24" fmla="*/ 255 w 340"/>
                <a:gd name="T25" fmla="*/ 28 h 340"/>
                <a:gd name="T26" fmla="*/ 255 w 340"/>
                <a:gd name="T27" fmla="*/ 85 h 340"/>
                <a:gd name="T28" fmla="*/ 284 w 340"/>
                <a:gd name="T29" fmla="*/ 85 h 340"/>
                <a:gd name="T30" fmla="*/ 340 w 340"/>
                <a:gd name="T31" fmla="*/ 141 h 340"/>
                <a:gd name="T32" fmla="*/ 284 w 340"/>
                <a:gd name="T33" fmla="*/ 283 h 340"/>
                <a:gd name="T34" fmla="*/ 312 w 340"/>
                <a:gd name="T35" fmla="*/ 311 h 340"/>
                <a:gd name="T36" fmla="*/ 312 w 340"/>
                <a:gd name="T37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0" h="340">
                  <a:moveTo>
                    <a:pt x="312" y="340"/>
                  </a:moveTo>
                  <a:lnTo>
                    <a:pt x="284" y="340"/>
                  </a:lnTo>
                  <a:lnTo>
                    <a:pt x="199" y="283"/>
                  </a:lnTo>
                  <a:lnTo>
                    <a:pt x="170" y="226"/>
                  </a:lnTo>
                  <a:lnTo>
                    <a:pt x="170" y="198"/>
                  </a:lnTo>
                  <a:lnTo>
                    <a:pt x="114" y="170"/>
                  </a:lnTo>
                  <a:lnTo>
                    <a:pt x="29" y="141"/>
                  </a:lnTo>
                  <a:lnTo>
                    <a:pt x="0" y="85"/>
                  </a:lnTo>
                  <a:lnTo>
                    <a:pt x="29" y="56"/>
                  </a:lnTo>
                  <a:lnTo>
                    <a:pt x="85" y="56"/>
                  </a:lnTo>
                  <a:lnTo>
                    <a:pt x="142" y="28"/>
                  </a:lnTo>
                  <a:lnTo>
                    <a:pt x="199" y="0"/>
                  </a:lnTo>
                  <a:lnTo>
                    <a:pt x="255" y="28"/>
                  </a:lnTo>
                  <a:lnTo>
                    <a:pt x="255" y="85"/>
                  </a:lnTo>
                  <a:lnTo>
                    <a:pt x="284" y="85"/>
                  </a:lnTo>
                  <a:lnTo>
                    <a:pt x="340" y="141"/>
                  </a:lnTo>
                  <a:lnTo>
                    <a:pt x="284" y="283"/>
                  </a:lnTo>
                  <a:lnTo>
                    <a:pt x="312" y="311"/>
                  </a:lnTo>
                  <a:lnTo>
                    <a:pt x="312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8" name="Freeform 738"/>
            <p:cNvSpPr>
              <a:spLocks/>
            </p:cNvSpPr>
            <p:nvPr/>
          </p:nvSpPr>
          <p:spPr bwMode="auto">
            <a:xfrm>
              <a:off x="2359" y="2514"/>
              <a:ext cx="29" cy="28"/>
            </a:xfrm>
            <a:custGeom>
              <a:avLst/>
              <a:gdLst>
                <a:gd name="T0" fmla="*/ 0 w 29"/>
                <a:gd name="T1" fmla="*/ 28 h 28"/>
                <a:gd name="T2" fmla="*/ 29 w 29"/>
                <a:gd name="T3" fmla="*/ 28 h 28"/>
                <a:gd name="T4" fmla="*/ 29 w 29"/>
                <a:gd name="T5" fmla="*/ 0 h 28"/>
                <a:gd name="T6" fmla="*/ 0 w 29"/>
                <a:gd name="T7" fmla="*/ 0 h 28"/>
                <a:gd name="T8" fmla="*/ 0 w 29"/>
                <a:gd name="T9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" h="28">
                  <a:moveTo>
                    <a:pt x="0" y="28"/>
                  </a:moveTo>
                  <a:lnTo>
                    <a:pt x="29" y="28"/>
                  </a:lnTo>
                  <a:lnTo>
                    <a:pt x="29" y="0"/>
                  </a:lnTo>
                  <a:lnTo>
                    <a:pt x="0" y="0"/>
                  </a:lnTo>
                  <a:lnTo>
                    <a:pt x="0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79" name="Freeform 739"/>
            <p:cNvSpPr>
              <a:spLocks/>
            </p:cNvSpPr>
            <p:nvPr/>
          </p:nvSpPr>
          <p:spPr bwMode="auto">
            <a:xfrm>
              <a:off x="3465" y="1663"/>
              <a:ext cx="142" cy="114"/>
            </a:xfrm>
            <a:custGeom>
              <a:avLst/>
              <a:gdLst>
                <a:gd name="T0" fmla="*/ 113 w 142"/>
                <a:gd name="T1" fmla="*/ 114 h 114"/>
                <a:gd name="T2" fmla="*/ 57 w 142"/>
                <a:gd name="T3" fmla="*/ 85 h 114"/>
                <a:gd name="T4" fmla="*/ 0 w 142"/>
                <a:gd name="T5" fmla="*/ 114 h 114"/>
                <a:gd name="T6" fmla="*/ 0 w 142"/>
                <a:gd name="T7" fmla="*/ 85 h 114"/>
                <a:gd name="T8" fmla="*/ 57 w 142"/>
                <a:gd name="T9" fmla="*/ 0 h 114"/>
                <a:gd name="T10" fmla="*/ 113 w 142"/>
                <a:gd name="T11" fmla="*/ 29 h 114"/>
                <a:gd name="T12" fmla="*/ 142 w 142"/>
                <a:gd name="T13" fmla="*/ 85 h 114"/>
                <a:gd name="T14" fmla="*/ 113 w 142"/>
                <a:gd name="T15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2" h="114">
                  <a:moveTo>
                    <a:pt x="113" y="114"/>
                  </a:moveTo>
                  <a:lnTo>
                    <a:pt x="57" y="85"/>
                  </a:lnTo>
                  <a:lnTo>
                    <a:pt x="0" y="114"/>
                  </a:lnTo>
                  <a:lnTo>
                    <a:pt x="0" y="85"/>
                  </a:lnTo>
                  <a:lnTo>
                    <a:pt x="57" y="0"/>
                  </a:lnTo>
                  <a:lnTo>
                    <a:pt x="113" y="29"/>
                  </a:lnTo>
                  <a:lnTo>
                    <a:pt x="142" y="85"/>
                  </a:lnTo>
                  <a:lnTo>
                    <a:pt x="113" y="11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0" name="Freeform 740"/>
            <p:cNvSpPr>
              <a:spLocks/>
            </p:cNvSpPr>
            <p:nvPr/>
          </p:nvSpPr>
          <p:spPr bwMode="auto">
            <a:xfrm>
              <a:off x="5620" y="2542"/>
              <a:ext cx="56" cy="85"/>
            </a:xfrm>
            <a:custGeom>
              <a:avLst/>
              <a:gdLst>
                <a:gd name="T0" fmla="*/ 56 w 56"/>
                <a:gd name="T1" fmla="*/ 28 h 85"/>
                <a:gd name="T2" fmla="*/ 28 w 56"/>
                <a:gd name="T3" fmla="*/ 85 h 85"/>
                <a:gd name="T4" fmla="*/ 0 w 56"/>
                <a:gd name="T5" fmla="*/ 57 h 85"/>
                <a:gd name="T6" fmla="*/ 0 w 56"/>
                <a:gd name="T7" fmla="*/ 28 h 85"/>
                <a:gd name="T8" fmla="*/ 28 w 56"/>
                <a:gd name="T9" fmla="*/ 0 h 85"/>
                <a:gd name="T10" fmla="*/ 56 w 56"/>
                <a:gd name="T11" fmla="*/ 28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" h="85">
                  <a:moveTo>
                    <a:pt x="56" y="28"/>
                  </a:moveTo>
                  <a:lnTo>
                    <a:pt x="28" y="85"/>
                  </a:lnTo>
                  <a:lnTo>
                    <a:pt x="0" y="57"/>
                  </a:lnTo>
                  <a:lnTo>
                    <a:pt x="0" y="28"/>
                  </a:lnTo>
                  <a:lnTo>
                    <a:pt x="28" y="0"/>
                  </a:lnTo>
                  <a:lnTo>
                    <a:pt x="56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2" name="Freeform 742"/>
            <p:cNvSpPr>
              <a:spLocks/>
            </p:cNvSpPr>
            <p:nvPr/>
          </p:nvSpPr>
          <p:spPr bwMode="auto">
            <a:xfrm>
              <a:off x="5591" y="2315"/>
              <a:ext cx="199" cy="199"/>
            </a:xfrm>
            <a:custGeom>
              <a:avLst/>
              <a:gdLst>
                <a:gd name="T0" fmla="*/ 0 w 199"/>
                <a:gd name="T1" fmla="*/ 142 h 199"/>
                <a:gd name="T2" fmla="*/ 29 w 199"/>
                <a:gd name="T3" fmla="*/ 170 h 199"/>
                <a:gd name="T4" fmla="*/ 0 w 199"/>
                <a:gd name="T5" fmla="*/ 199 h 199"/>
                <a:gd name="T6" fmla="*/ 85 w 199"/>
                <a:gd name="T7" fmla="*/ 199 h 199"/>
                <a:gd name="T8" fmla="*/ 114 w 199"/>
                <a:gd name="T9" fmla="*/ 170 h 199"/>
                <a:gd name="T10" fmla="*/ 170 w 199"/>
                <a:gd name="T11" fmla="*/ 142 h 199"/>
                <a:gd name="T12" fmla="*/ 170 w 199"/>
                <a:gd name="T13" fmla="*/ 114 h 199"/>
                <a:gd name="T14" fmla="*/ 142 w 199"/>
                <a:gd name="T15" fmla="*/ 85 h 199"/>
                <a:gd name="T16" fmla="*/ 170 w 199"/>
                <a:gd name="T17" fmla="*/ 85 h 199"/>
                <a:gd name="T18" fmla="*/ 199 w 199"/>
                <a:gd name="T19" fmla="*/ 0 h 199"/>
                <a:gd name="T20" fmla="*/ 170 w 199"/>
                <a:gd name="T21" fmla="*/ 0 h 199"/>
                <a:gd name="T22" fmla="*/ 142 w 199"/>
                <a:gd name="T23" fmla="*/ 29 h 199"/>
                <a:gd name="T24" fmla="*/ 142 w 199"/>
                <a:gd name="T25" fmla="*/ 57 h 199"/>
                <a:gd name="T26" fmla="*/ 114 w 199"/>
                <a:gd name="T27" fmla="*/ 85 h 199"/>
                <a:gd name="T28" fmla="*/ 85 w 199"/>
                <a:gd name="T29" fmla="*/ 142 h 199"/>
                <a:gd name="T30" fmla="*/ 0 w 199"/>
                <a:gd name="T31" fmla="*/ 142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9" h="199">
                  <a:moveTo>
                    <a:pt x="0" y="142"/>
                  </a:moveTo>
                  <a:lnTo>
                    <a:pt x="29" y="170"/>
                  </a:lnTo>
                  <a:lnTo>
                    <a:pt x="0" y="199"/>
                  </a:lnTo>
                  <a:lnTo>
                    <a:pt x="85" y="199"/>
                  </a:lnTo>
                  <a:lnTo>
                    <a:pt x="114" y="170"/>
                  </a:lnTo>
                  <a:lnTo>
                    <a:pt x="170" y="142"/>
                  </a:lnTo>
                  <a:lnTo>
                    <a:pt x="170" y="114"/>
                  </a:lnTo>
                  <a:lnTo>
                    <a:pt x="142" y="85"/>
                  </a:lnTo>
                  <a:lnTo>
                    <a:pt x="170" y="85"/>
                  </a:lnTo>
                  <a:lnTo>
                    <a:pt x="199" y="0"/>
                  </a:lnTo>
                  <a:lnTo>
                    <a:pt x="170" y="0"/>
                  </a:lnTo>
                  <a:lnTo>
                    <a:pt x="142" y="29"/>
                  </a:lnTo>
                  <a:lnTo>
                    <a:pt x="142" y="57"/>
                  </a:lnTo>
                  <a:lnTo>
                    <a:pt x="114" y="85"/>
                  </a:lnTo>
                  <a:lnTo>
                    <a:pt x="85" y="142"/>
                  </a:lnTo>
                  <a:lnTo>
                    <a:pt x="0" y="14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3" name="Freeform 743"/>
            <p:cNvSpPr>
              <a:spLocks/>
            </p:cNvSpPr>
            <p:nvPr/>
          </p:nvSpPr>
          <p:spPr bwMode="auto">
            <a:xfrm>
              <a:off x="5166" y="2174"/>
              <a:ext cx="397" cy="510"/>
            </a:xfrm>
            <a:custGeom>
              <a:avLst/>
              <a:gdLst>
                <a:gd name="T0" fmla="*/ 369 w 397"/>
                <a:gd name="T1" fmla="*/ 510 h 510"/>
                <a:gd name="T2" fmla="*/ 227 w 397"/>
                <a:gd name="T3" fmla="*/ 368 h 510"/>
                <a:gd name="T4" fmla="*/ 198 w 397"/>
                <a:gd name="T5" fmla="*/ 396 h 510"/>
                <a:gd name="T6" fmla="*/ 85 w 397"/>
                <a:gd name="T7" fmla="*/ 311 h 510"/>
                <a:gd name="T8" fmla="*/ 85 w 397"/>
                <a:gd name="T9" fmla="*/ 283 h 510"/>
                <a:gd name="T10" fmla="*/ 142 w 397"/>
                <a:gd name="T11" fmla="*/ 198 h 510"/>
                <a:gd name="T12" fmla="*/ 85 w 397"/>
                <a:gd name="T13" fmla="*/ 170 h 510"/>
                <a:gd name="T14" fmla="*/ 85 w 397"/>
                <a:gd name="T15" fmla="*/ 198 h 510"/>
                <a:gd name="T16" fmla="*/ 57 w 397"/>
                <a:gd name="T17" fmla="*/ 170 h 510"/>
                <a:gd name="T18" fmla="*/ 28 w 397"/>
                <a:gd name="T19" fmla="*/ 198 h 510"/>
                <a:gd name="T20" fmla="*/ 0 w 397"/>
                <a:gd name="T21" fmla="*/ 85 h 510"/>
                <a:gd name="T22" fmla="*/ 85 w 397"/>
                <a:gd name="T23" fmla="*/ 0 h 510"/>
                <a:gd name="T24" fmla="*/ 113 w 397"/>
                <a:gd name="T25" fmla="*/ 0 h 510"/>
                <a:gd name="T26" fmla="*/ 142 w 397"/>
                <a:gd name="T27" fmla="*/ 28 h 510"/>
                <a:gd name="T28" fmla="*/ 170 w 397"/>
                <a:gd name="T29" fmla="*/ 56 h 510"/>
                <a:gd name="T30" fmla="*/ 142 w 397"/>
                <a:gd name="T31" fmla="*/ 56 h 510"/>
                <a:gd name="T32" fmla="*/ 113 w 397"/>
                <a:gd name="T33" fmla="*/ 56 h 510"/>
                <a:gd name="T34" fmla="*/ 142 w 397"/>
                <a:gd name="T35" fmla="*/ 113 h 510"/>
                <a:gd name="T36" fmla="*/ 227 w 397"/>
                <a:gd name="T37" fmla="*/ 198 h 510"/>
                <a:gd name="T38" fmla="*/ 255 w 397"/>
                <a:gd name="T39" fmla="*/ 226 h 510"/>
                <a:gd name="T40" fmla="*/ 227 w 397"/>
                <a:gd name="T41" fmla="*/ 283 h 510"/>
                <a:gd name="T42" fmla="*/ 312 w 397"/>
                <a:gd name="T43" fmla="*/ 368 h 510"/>
                <a:gd name="T44" fmla="*/ 369 w 397"/>
                <a:gd name="T45" fmla="*/ 396 h 510"/>
                <a:gd name="T46" fmla="*/ 397 w 397"/>
                <a:gd name="T47" fmla="*/ 425 h 510"/>
                <a:gd name="T48" fmla="*/ 369 w 397"/>
                <a:gd name="T49" fmla="*/ 425 h 510"/>
                <a:gd name="T50" fmla="*/ 397 w 397"/>
                <a:gd name="T51" fmla="*/ 481 h 510"/>
                <a:gd name="T52" fmla="*/ 397 w 397"/>
                <a:gd name="T53" fmla="*/ 510 h 510"/>
                <a:gd name="T54" fmla="*/ 369 w 397"/>
                <a:gd name="T55" fmla="*/ 51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97" h="510">
                  <a:moveTo>
                    <a:pt x="369" y="510"/>
                  </a:moveTo>
                  <a:lnTo>
                    <a:pt x="227" y="368"/>
                  </a:lnTo>
                  <a:lnTo>
                    <a:pt x="198" y="396"/>
                  </a:lnTo>
                  <a:lnTo>
                    <a:pt x="85" y="311"/>
                  </a:lnTo>
                  <a:lnTo>
                    <a:pt x="85" y="283"/>
                  </a:lnTo>
                  <a:lnTo>
                    <a:pt x="142" y="198"/>
                  </a:lnTo>
                  <a:lnTo>
                    <a:pt x="85" y="170"/>
                  </a:lnTo>
                  <a:lnTo>
                    <a:pt x="85" y="198"/>
                  </a:lnTo>
                  <a:lnTo>
                    <a:pt x="57" y="170"/>
                  </a:lnTo>
                  <a:lnTo>
                    <a:pt x="28" y="198"/>
                  </a:lnTo>
                  <a:lnTo>
                    <a:pt x="0" y="85"/>
                  </a:lnTo>
                  <a:lnTo>
                    <a:pt x="85" y="0"/>
                  </a:lnTo>
                  <a:lnTo>
                    <a:pt x="113" y="0"/>
                  </a:lnTo>
                  <a:lnTo>
                    <a:pt x="142" y="28"/>
                  </a:lnTo>
                  <a:lnTo>
                    <a:pt x="170" y="56"/>
                  </a:lnTo>
                  <a:lnTo>
                    <a:pt x="142" y="56"/>
                  </a:lnTo>
                  <a:lnTo>
                    <a:pt x="113" y="56"/>
                  </a:lnTo>
                  <a:lnTo>
                    <a:pt x="142" y="113"/>
                  </a:lnTo>
                  <a:lnTo>
                    <a:pt x="227" y="198"/>
                  </a:lnTo>
                  <a:lnTo>
                    <a:pt x="255" y="226"/>
                  </a:lnTo>
                  <a:lnTo>
                    <a:pt x="227" y="283"/>
                  </a:lnTo>
                  <a:lnTo>
                    <a:pt x="312" y="368"/>
                  </a:lnTo>
                  <a:lnTo>
                    <a:pt x="369" y="396"/>
                  </a:lnTo>
                  <a:lnTo>
                    <a:pt x="397" y="425"/>
                  </a:lnTo>
                  <a:lnTo>
                    <a:pt x="369" y="425"/>
                  </a:lnTo>
                  <a:lnTo>
                    <a:pt x="397" y="481"/>
                  </a:lnTo>
                  <a:lnTo>
                    <a:pt x="397" y="510"/>
                  </a:lnTo>
                  <a:lnTo>
                    <a:pt x="369" y="51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4" name="Freeform 744"/>
            <p:cNvSpPr>
              <a:spLocks/>
            </p:cNvSpPr>
            <p:nvPr/>
          </p:nvSpPr>
          <p:spPr bwMode="auto">
            <a:xfrm>
              <a:off x="5279" y="2003"/>
              <a:ext cx="369" cy="227"/>
            </a:xfrm>
            <a:custGeom>
              <a:avLst/>
              <a:gdLst>
                <a:gd name="T0" fmla="*/ 57 w 369"/>
                <a:gd name="T1" fmla="*/ 227 h 227"/>
                <a:gd name="T2" fmla="*/ 0 w 369"/>
                <a:gd name="T3" fmla="*/ 171 h 227"/>
                <a:gd name="T4" fmla="*/ 29 w 369"/>
                <a:gd name="T5" fmla="*/ 114 h 227"/>
                <a:gd name="T6" fmla="*/ 114 w 369"/>
                <a:gd name="T7" fmla="*/ 85 h 227"/>
                <a:gd name="T8" fmla="*/ 170 w 369"/>
                <a:gd name="T9" fmla="*/ 85 h 227"/>
                <a:gd name="T10" fmla="*/ 170 w 369"/>
                <a:gd name="T11" fmla="*/ 57 h 227"/>
                <a:gd name="T12" fmla="*/ 227 w 369"/>
                <a:gd name="T13" fmla="*/ 29 h 227"/>
                <a:gd name="T14" fmla="*/ 227 w 369"/>
                <a:gd name="T15" fmla="*/ 57 h 227"/>
                <a:gd name="T16" fmla="*/ 256 w 369"/>
                <a:gd name="T17" fmla="*/ 0 h 227"/>
                <a:gd name="T18" fmla="*/ 284 w 369"/>
                <a:gd name="T19" fmla="*/ 0 h 227"/>
                <a:gd name="T20" fmla="*/ 284 w 369"/>
                <a:gd name="T21" fmla="*/ 29 h 227"/>
                <a:gd name="T22" fmla="*/ 312 w 369"/>
                <a:gd name="T23" fmla="*/ 57 h 227"/>
                <a:gd name="T24" fmla="*/ 312 w 369"/>
                <a:gd name="T25" fmla="*/ 85 h 227"/>
                <a:gd name="T26" fmla="*/ 341 w 369"/>
                <a:gd name="T27" fmla="*/ 114 h 227"/>
                <a:gd name="T28" fmla="*/ 341 w 369"/>
                <a:gd name="T29" fmla="*/ 142 h 227"/>
                <a:gd name="T30" fmla="*/ 341 w 369"/>
                <a:gd name="T31" fmla="*/ 171 h 227"/>
                <a:gd name="T32" fmla="*/ 369 w 369"/>
                <a:gd name="T33" fmla="*/ 199 h 227"/>
                <a:gd name="T34" fmla="*/ 312 w 369"/>
                <a:gd name="T35" fmla="*/ 199 h 227"/>
                <a:gd name="T36" fmla="*/ 284 w 369"/>
                <a:gd name="T37" fmla="*/ 199 h 227"/>
                <a:gd name="T38" fmla="*/ 227 w 369"/>
                <a:gd name="T39" fmla="*/ 171 h 227"/>
                <a:gd name="T40" fmla="*/ 199 w 369"/>
                <a:gd name="T41" fmla="*/ 171 h 227"/>
                <a:gd name="T42" fmla="*/ 142 w 369"/>
                <a:gd name="T43" fmla="*/ 142 h 227"/>
                <a:gd name="T44" fmla="*/ 114 w 369"/>
                <a:gd name="T45" fmla="*/ 142 h 227"/>
                <a:gd name="T46" fmla="*/ 57 w 369"/>
                <a:gd name="T47" fmla="*/ 171 h 227"/>
                <a:gd name="T48" fmla="*/ 57 w 369"/>
                <a:gd name="T49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369" h="227">
                  <a:moveTo>
                    <a:pt x="57" y="227"/>
                  </a:moveTo>
                  <a:lnTo>
                    <a:pt x="0" y="171"/>
                  </a:lnTo>
                  <a:lnTo>
                    <a:pt x="29" y="114"/>
                  </a:lnTo>
                  <a:lnTo>
                    <a:pt x="114" y="85"/>
                  </a:lnTo>
                  <a:lnTo>
                    <a:pt x="170" y="85"/>
                  </a:lnTo>
                  <a:lnTo>
                    <a:pt x="170" y="57"/>
                  </a:lnTo>
                  <a:lnTo>
                    <a:pt x="227" y="29"/>
                  </a:lnTo>
                  <a:lnTo>
                    <a:pt x="227" y="57"/>
                  </a:lnTo>
                  <a:lnTo>
                    <a:pt x="256" y="0"/>
                  </a:lnTo>
                  <a:lnTo>
                    <a:pt x="284" y="0"/>
                  </a:lnTo>
                  <a:lnTo>
                    <a:pt x="284" y="29"/>
                  </a:lnTo>
                  <a:lnTo>
                    <a:pt x="312" y="57"/>
                  </a:lnTo>
                  <a:lnTo>
                    <a:pt x="312" y="85"/>
                  </a:lnTo>
                  <a:lnTo>
                    <a:pt x="341" y="114"/>
                  </a:lnTo>
                  <a:lnTo>
                    <a:pt x="341" y="142"/>
                  </a:lnTo>
                  <a:lnTo>
                    <a:pt x="341" y="171"/>
                  </a:lnTo>
                  <a:lnTo>
                    <a:pt x="369" y="199"/>
                  </a:lnTo>
                  <a:lnTo>
                    <a:pt x="312" y="199"/>
                  </a:lnTo>
                  <a:lnTo>
                    <a:pt x="284" y="199"/>
                  </a:lnTo>
                  <a:lnTo>
                    <a:pt x="227" y="171"/>
                  </a:lnTo>
                  <a:lnTo>
                    <a:pt x="199" y="171"/>
                  </a:lnTo>
                  <a:lnTo>
                    <a:pt x="142" y="142"/>
                  </a:lnTo>
                  <a:lnTo>
                    <a:pt x="114" y="142"/>
                  </a:lnTo>
                  <a:lnTo>
                    <a:pt x="57" y="171"/>
                  </a:lnTo>
                  <a:lnTo>
                    <a:pt x="57" y="22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5" name="Freeform 745"/>
            <p:cNvSpPr>
              <a:spLocks/>
            </p:cNvSpPr>
            <p:nvPr/>
          </p:nvSpPr>
          <p:spPr bwMode="auto">
            <a:xfrm>
              <a:off x="5563" y="1918"/>
              <a:ext cx="227" cy="199"/>
            </a:xfrm>
            <a:custGeom>
              <a:avLst/>
              <a:gdLst>
                <a:gd name="T0" fmla="*/ 0 w 227"/>
                <a:gd name="T1" fmla="*/ 85 h 199"/>
                <a:gd name="T2" fmla="*/ 0 w 227"/>
                <a:gd name="T3" fmla="*/ 114 h 199"/>
                <a:gd name="T4" fmla="*/ 28 w 227"/>
                <a:gd name="T5" fmla="*/ 142 h 199"/>
                <a:gd name="T6" fmla="*/ 28 w 227"/>
                <a:gd name="T7" fmla="*/ 170 h 199"/>
                <a:gd name="T8" fmla="*/ 57 w 227"/>
                <a:gd name="T9" fmla="*/ 199 h 199"/>
                <a:gd name="T10" fmla="*/ 85 w 227"/>
                <a:gd name="T11" fmla="*/ 170 h 199"/>
                <a:gd name="T12" fmla="*/ 113 w 227"/>
                <a:gd name="T13" fmla="*/ 199 h 199"/>
                <a:gd name="T14" fmla="*/ 227 w 227"/>
                <a:gd name="T15" fmla="*/ 142 h 199"/>
                <a:gd name="T16" fmla="*/ 170 w 227"/>
                <a:gd name="T17" fmla="*/ 85 h 199"/>
                <a:gd name="T18" fmla="*/ 198 w 227"/>
                <a:gd name="T19" fmla="*/ 57 h 199"/>
                <a:gd name="T20" fmla="*/ 198 w 227"/>
                <a:gd name="T21" fmla="*/ 29 h 199"/>
                <a:gd name="T22" fmla="*/ 142 w 227"/>
                <a:gd name="T23" fmla="*/ 0 h 199"/>
                <a:gd name="T24" fmla="*/ 113 w 227"/>
                <a:gd name="T25" fmla="*/ 29 h 199"/>
                <a:gd name="T26" fmla="*/ 28 w 227"/>
                <a:gd name="T27" fmla="*/ 57 h 199"/>
                <a:gd name="T28" fmla="*/ 0 w 227"/>
                <a:gd name="T29" fmla="*/ 85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27" h="199">
                  <a:moveTo>
                    <a:pt x="0" y="85"/>
                  </a:moveTo>
                  <a:lnTo>
                    <a:pt x="0" y="114"/>
                  </a:lnTo>
                  <a:lnTo>
                    <a:pt x="28" y="142"/>
                  </a:lnTo>
                  <a:lnTo>
                    <a:pt x="28" y="170"/>
                  </a:lnTo>
                  <a:lnTo>
                    <a:pt x="57" y="199"/>
                  </a:lnTo>
                  <a:lnTo>
                    <a:pt x="85" y="170"/>
                  </a:lnTo>
                  <a:lnTo>
                    <a:pt x="113" y="199"/>
                  </a:lnTo>
                  <a:lnTo>
                    <a:pt x="227" y="142"/>
                  </a:lnTo>
                  <a:lnTo>
                    <a:pt x="170" y="85"/>
                  </a:lnTo>
                  <a:lnTo>
                    <a:pt x="198" y="57"/>
                  </a:lnTo>
                  <a:lnTo>
                    <a:pt x="198" y="29"/>
                  </a:lnTo>
                  <a:lnTo>
                    <a:pt x="142" y="0"/>
                  </a:lnTo>
                  <a:lnTo>
                    <a:pt x="113" y="29"/>
                  </a:lnTo>
                  <a:lnTo>
                    <a:pt x="28" y="57"/>
                  </a:lnTo>
                  <a:lnTo>
                    <a:pt x="0" y="8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6" name="Freeform 746"/>
            <p:cNvSpPr>
              <a:spLocks/>
            </p:cNvSpPr>
            <p:nvPr/>
          </p:nvSpPr>
          <p:spPr bwMode="auto">
            <a:xfrm>
              <a:off x="5478" y="1521"/>
              <a:ext cx="737" cy="454"/>
            </a:xfrm>
            <a:custGeom>
              <a:avLst/>
              <a:gdLst>
                <a:gd name="T0" fmla="*/ 113 w 737"/>
                <a:gd name="T1" fmla="*/ 454 h 454"/>
                <a:gd name="T2" fmla="*/ 85 w 737"/>
                <a:gd name="T3" fmla="*/ 369 h 454"/>
                <a:gd name="T4" fmla="*/ 85 w 737"/>
                <a:gd name="T5" fmla="*/ 341 h 454"/>
                <a:gd name="T6" fmla="*/ 113 w 737"/>
                <a:gd name="T7" fmla="*/ 369 h 454"/>
                <a:gd name="T8" fmla="*/ 227 w 737"/>
                <a:gd name="T9" fmla="*/ 284 h 454"/>
                <a:gd name="T10" fmla="*/ 255 w 737"/>
                <a:gd name="T11" fmla="*/ 199 h 454"/>
                <a:gd name="T12" fmla="*/ 170 w 737"/>
                <a:gd name="T13" fmla="*/ 199 h 454"/>
                <a:gd name="T14" fmla="*/ 85 w 737"/>
                <a:gd name="T15" fmla="*/ 142 h 454"/>
                <a:gd name="T16" fmla="*/ 57 w 737"/>
                <a:gd name="T17" fmla="*/ 142 h 454"/>
                <a:gd name="T18" fmla="*/ 57 w 737"/>
                <a:gd name="T19" fmla="*/ 171 h 454"/>
                <a:gd name="T20" fmla="*/ 0 w 737"/>
                <a:gd name="T21" fmla="*/ 142 h 454"/>
                <a:gd name="T22" fmla="*/ 0 w 737"/>
                <a:gd name="T23" fmla="*/ 114 h 454"/>
                <a:gd name="T24" fmla="*/ 57 w 737"/>
                <a:gd name="T25" fmla="*/ 57 h 454"/>
                <a:gd name="T26" fmla="*/ 113 w 737"/>
                <a:gd name="T27" fmla="*/ 57 h 454"/>
                <a:gd name="T28" fmla="*/ 170 w 737"/>
                <a:gd name="T29" fmla="*/ 29 h 454"/>
                <a:gd name="T30" fmla="*/ 198 w 737"/>
                <a:gd name="T31" fmla="*/ 29 h 454"/>
                <a:gd name="T32" fmla="*/ 255 w 737"/>
                <a:gd name="T33" fmla="*/ 29 h 454"/>
                <a:gd name="T34" fmla="*/ 255 w 737"/>
                <a:gd name="T35" fmla="*/ 0 h 454"/>
                <a:gd name="T36" fmla="*/ 312 w 737"/>
                <a:gd name="T37" fmla="*/ 29 h 454"/>
                <a:gd name="T38" fmla="*/ 312 w 737"/>
                <a:gd name="T39" fmla="*/ 57 h 454"/>
                <a:gd name="T40" fmla="*/ 368 w 737"/>
                <a:gd name="T41" fmla="*/ 57 h 454"/>
                <a:gd name="T42" fmla="*/ 397 w 737"/>
                <a:gd name="T43" fmla="*/ 29 h 454"/>
                <a:gd name="T44" fmla="*/ 482 w 737"/>
                <a:gd name="T45" fmla="*/ 29 h 454"/>
                <a:gd name="T46" fmla="*/ 510 w 737"/>
                <a:gd name="T47" fmla="*/ 0 h 454"/>
                <a:gd name="T48" fmla="*/ 538 w 737"/>
                <a:gd name="T49" fmla="*/ 86 h 454"/>
                <a:gd name="T50" fmla="*/ 567 w 737"/>
                <a:gd name="T51" fmla="*/ 86 h 454"/>
                <a:gd name="T52" fmla="*/ 595 w 737"/>
                <a:gd name="T53" fmla="*/ 114 h 454"/>
                <a:gd name="T54" fmla="*/ 567 w 737"/>
                <a:gd name="T55" fmla="*/ 142 h 454"/>
                <a:gd name="T56" fmla="*/ 624 w 737"/>
                <a:gd name="T57" fmla="*/ 171 h 454"/>
                <a:gd name="T58" fmla="*/ 624 w 737"/>
                <a:gd name="T59" fmla="*/ 199 h 454"/>
                <a:gd name="T60" fmla="*/ 680 w 737"/>
                <a:gd name="T61" fmla="*/ 199 h 454"/>
                <a:gd name="T62" fmla="*/ 737 w 737"/>
                <a:gd name="T63" fmla="*/ 256 h 454"/>
                <a:gd name="T64" fmla="*/ 680 w 737"/>
                <a:gd name="T65" fmla="*/ 284 h 454"/>
                <a:gd name="T66" fmla="*/ 680 w 737"/>
                <a:gd name="T67" fmla="*/ 312 h 454"/>
                <a:gd name="T68" fmla="*/ 595 w 737"/>
                <a:gd name="T69" fmla="*/ 341 h 454"/>
                <a:gd name="T70" fmla="*/ 595 w 737"/>
                <a:gd name="T71" fmla="*/ 369 h 454"/>
                <a:gd name="T72" fmla="*/ 567 w 737"/>
                <a:gd name="T73" fmla="*/ 341 h 454"/>
                <a:gd name="T74" fmla="*/ 595 w 737"/>
                <a:gd name="T75" fmla="*/ 397 h 454"/>
                <a:gd name="T76" fmla="*/ 538 w 737"/>
                <a:gd name="T77" fmla="*/ 369 h 454"/>
                <a:gd name="T78" fmla="*/ 510 w 737"/>
                <a:gd name="T79" fmla="*/ 341 h 454"/>
                <a:gd name="T80" fmla="*/ 453 w 737"/>
                <a:gd name="T81" fmla="*/ 312 h 454"/>
                <a:gd name="T82" fmla="*/ 425 w 737"/>
                <a:gd name="T83" fmla="*/ 341 h 454"/>
                <a:gd name="T84" fmla="*/ 397 w 737"/>
                <a:gd name="T85" fmla="*/ 312 h 454"/>
                <a:gd name="T86" fmla="*/ 453 w 737"/>
                <a:gd name="T87" fmla="*/ 397 h 454"/>
                <a:gd name="T88" fmla="*/ 453 w 737"/>
                <a:gd name="T89" fmla="*/ 426 h 454"/>
                <a:gd name="T90" fmla="*/ 397 w 737"/>
                <a:gd name="T91" fmla="*/ 426 h 454"/>
                <a:gd name="T92" fmla="*/ 368 w 737"/>
                <a:gd name="T93" fmla="*/ 454 h 454"/>
                <a:gd name="T94" fmla="*/ 312 w 737"/>
                <a:gd name="T95" fmla="*/ 426 h 454"/>
                <a:gd name="T96" fmla="*/ 312 w 737"/>
                <a:gd name="T97" fmla="*/ 454 h 454"/>
                <a:gd name="T98" fmla="*/ 283 w 737"/>
                <a:gd name="T99" fmla="*/ 454 h 454"/>
                <a:gd name="T100" fmla="*/ 283 w 737"/>
                <a:gd name="T101" fmla="*/ 426 h 454"/>
                <a:gd name="T102" fmla="*/ 227 w 737"/>
                <a:gd name="T103" fmla="*/ 397 h 454"/>
                <a:gd name="T104" fmla="*/ 198 w 737"/>
                <a:gd name="T105" fmla="*/ 426 h 454"/>
                <a:gd name="T106" fmla="*/ 113 w 737"/>
                <a:gd name="T107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737" h="454">
                  <a:moveTo>
                    <a:pt x="113" y="454"/>
                  </a:moveTo>
                  <a:lnTo>
                    <a:pt x="85" y="369"/>
                  </a:lnTo>
                  <a:lnTo>
                    <a:pt x="85" y="341"/>
                  </a:lnTo>
                  <a:lnTo>
                    <a:pt x="113" y="369"/>
                  </a:lnTo>
                  <a:lnTo>
                    <a:pt x="227" y="284"/>
                  </a:lnTo>
                  <a:lnTo>
                    <a:pt x="255" y="199"/>
                  </a:lnTo>
                  <a:lnTo>
                    <a:pt x="170" y="199"/>
                  </a:lnTo>
                  <a:lnTo>
                    <a:pt x="85" y="142"/>
                  </a:lnTo>
                  <a:lnTo>
                    <a:pt x="57" y="142"/>
                  </a:lnTo>
                  <a:lnTo>
                    <a:pt x="57" y="171"/>
                  </a:lnTo>
                  <a:lnTo>
                    <a:pt x="0" y="142"/>
                  </a:lnTo>
                  <a:lnTo>
                    <a:pt x="0" y="114"/>
                  </a:lnTo>
                  <a:lnTo>
                    <a:pt x="57" y="57"/>
                  </a:lnTo>
                  <a:lnTo>
                    <a:pt x="113" y="57"/>
                  </a:lnTo>
                  <a:lnTo>
                    <a:pt x="170" y="29"/>
                  </a:lnTo>
                  <a:lnTo>
                    <a:pt x="198" y="29"/>
                  </a:lnTo>
                  <a:lnTo>
                    <a:pt x="255" y="29"/>
                  </a:lnTo>
                  <a:lnTo>
                    <a:pt x="255" y="0"/>
                  </a:lnTo>
                  <a:lnTo>
                    <a:pt x="312" y="29"/>
                  </a:lnTo>
                  <a:lnTo>
                    <a:pt x="312" y="57"/>
                  </a:lnTo>
                  <a:lnTo>
                    <a:pt x="368" y="57"/>
                  </a:lnTo>
                  <a:lnTo>
                    <a:pt x="397" y="29"/>
                  </a:lnTo>
                  <a:lnTo>
                    <a:pt x="482" y="29"/>
                  </a:lnTo>
                  <a:lnTo>
                    <a:pt x="510" y="0"/>
                  </a:lnTo>
                  <a:lnTo>
                    <a:pt x="538" y="86"/>
                  </a:lnTo>
                  <a:lnTo>
                    <a:pt x="567" y="86"/>
                  </a:lnTo>
                  <a:lnTo>
                    <a:pt x="595" y="114"/>
                  </a:lnTo>
                  <a:lnTo>
                    <a:pt x="567" y="142"/>
                  </a:lnTo>
                  <a:lnTo>
                    <a:pt x="624" y="171"/>
                  </a:lnTo>
                  <a:lnTo>
                    <a:pt x="624" y="199"/>
                  </a:lnTo>
                  <a:lnTo>
                    <a:pt x="680" y="199"/>
                  </a:lnTo>
                  <a:lnTo>
                    <a:pt x="737" y="256"/>
                  </a:lnTo>
                  <a:lnTo>
                    <a:pt x="680" y="284"/>
                  </a:lnTo>
                  <a:lnTo>
                    <a:pt x="680" y="312"/>
                  </a:lnTo>
                  <a:lnTo>
                    <a:pt x="595" y="341"/>
                  </a:lnTo>
                  <a:lnTo>
                    <a:pt x="595" y="369"/>
                  </a:lnTo>
                  <a:lnTo>
                    <a:pt x="567" y="341"/>
                  </a:lnTo>
                  <a:lnTo>
                    <a:pt x="595" y="397"/>
                  </a:lnTo>
                  <a:lnTo>
                    <a:pt x="538" y="369"/>
                  </a:lnTo>
                  <a:lnTo>
                    <a:pt x="510" y="341"/>
                  </a:lnTo>
                  <a:lnTo>
                    <a:pt x="453" y="312"/>
                  </a:lnTo>
                  <a:lnTo>
                    <a:pt x="425" y="341"/>
                  </a:lnTo>
                  <a:lnTo>
                    <a:pt x="397" y="312"/>
                  </a:lnTo>
                  <a:lnTo>
                    <a:pt x="453" y="397"/>
                  </a:lnTo>
                  <a:lnTo>
                    <a:pt x="453" y="426"/>
                  </a:lnTo>
                  <a:lnTo>
                    <a:pt x="397" y="426"/>
                  </a:lnTo>
                  <a:lnTo>
                    <a:pt x="368" y="454"/>
                  </a:lnTo>
                  <a:lnTo>
                    <a:pt x="312" y="426"/>
                  </a:lnTo>
                  <a:lnTo>
                    <a:pt x="312" y="454"/>
                  </a:lnTo>
                  <a:lnTo>
                    <a:pt x="283" y="454"/>
                  </a:lnTo>
                  <a:lnTo>
                    <a:pt x="283" y="426"/>
                  </a:lnTo>
                  <a:lnTo>
                    <a:pt x="227" y="397"/>
                  </a:lnTo>
                  <a:lnTo>
                    <a:pt x="198" y="426"/>
                  </a:lnTo>
                  <a:lnTo>
                    <a:pt x="113" y="45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7" name="Freeform 747"/>
            <p:cNvSpPr>
              <a:spLocks/>
            </p:cNvSpPr>
            <p:nvPr/>
          </p:nvSpPr>
          <p:spPr bwMode="auto">
            <a:xfrm>
              <a:off x="6045" y="1323"/>
              <a:ext cx="510" cy="397"/>
            </a:xfrm>
            <a:custGeom>
              <a:avLst/>
              <a:gdLst>
                <a:gd name="T0" fmla="*/ 113 w 510"/>
                <a:gd name="T1" fmla="*/ 397 h 397"/>
                <a:gd name="T2" fmla="*/ 57 w 510"/>
                <a:gd name="T3" fmla="*/ 397 h 397"/>
                <a:gd name="T4" fmla="*/ 57 w 510"/>
                <a:gd name="T5" fmla="*/ 369 h 397"/>
                <a:gd name="T6" fmla="*/ 0 w 510"/>
                <a:gd name="T7" fmla="*/ 340 h 397"/>
                <a:gd name="T8" fmla="*/ 28 w 510"/>
                <a:gd name="T9" fmla="*/ 312 h 397"/>
                <a:gd name="T10" fmla="*/ 28 w 510"/>
                <a:gd name="T11" fmla="*/ 255 h 397"/>
                <a:gd name="T12" fmla="*/ 57 w 510"/>
                <a:gd name="T13" fmla="*/ 255 h 397"/>
                <a:gd name="T14" fmla="*/ 113 w 510"/>
                <a:gd name="T15" fmla="*/ 198 h 397"/>
                <a:gd name="T16" fmla="*/ 170 w 510"/>
                <a:gd name="T17" fmla="*/ 227 h 397"/>
                <a:gd name="T18" fmla="*/ 283 w 510"/>
                <a:gd name="T19" fmla="*/ 113 h 397"/>
                <a:gd name="T20" fmla="*/ 312 w 510"/>
                <a:gd name="T21" fmla="*/ 57 h 397"/>
                <a:gd name="T22" fmla="*/ 340 w 510"/>
                <a:gd name="T23" fmla="*/ 57 h 397"/>
                <a:gd name="T24" fmla="*/ 368 w 510"/>
                <a:gd name="T25" fmla="*/ 0 h 397"/>
                <a:gd name="T26" fmla="*/ 425 w 510"/>
                <a:gd name="T27" fmla="*/ 28 h 397"/>
                <a:gd name="T28" fmla="*/ 453 w 510"/>
                <a:gd name="T29" fmla="*/ 113 h 397"/>
                <a:gd name="T30" fmla="*/ 510 w 510"/>
                <a:gd name="T31" fmla="*/ 142 h 397"/>
                <a:gd name="T32" fmla="*/ 510 w 510"/>
                <a:gd name="T33" fmla="*/ 170 h 397"/>
                <a:gd name="T34" fmla="*/ 482 w 510"/>
                <a:gd name="T35" fmla="*/ 170 h 397"/>
                <a:gd name="T36" fmla="*/ 425 w 510"/>
                <a:gd name="T37" fmla="*/ 255 h 397"/>
                <a:gd name="T38" fmla="*/ 255 w 510"/>
                <a:gd name="T39" fmla="*/ 284 h 397"/>
                <a:gd name="T40" fmla="*/ 170 w 510"/>
                <a:gd name="T41" fmla="*/ 255 h 397"/>
                <a:gd name="T42" fmla="*/ 142 w 510"/>
                <a:gd name="T43" fmla="*/ 284 h 397"/>
                <a:gd name="T44" fmla="*/ 170 w 510"/>
                <a:gd name="T45" fmla="*/ 312 h 397"/>
                <a:gd name="T46" fmla="*/ 170 w 510"/>
                <a:gd name="T47" fmla="*/ 369 h 397"/>
                <a:gd name="T48" fmla="*/ 85 w 510"/>
                <a:gd name="T49" fmla="*/ 340 h 397"/>
                <a:gd name="T50" fmla="*/ 113 w 510"/>
                <a:gd name="T51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10" h="397">
                  <a:moveTo>
                    <a:pt x="113" y="397"/>
                  </a:moveTo>
                  <a:lnTo>
                    <a:pt x="57" y="397"/>
                  </a:lnTo>
                  <a:lnTo>
                    <a:pt x="57" y="369"/>
                  </a:lnTo>
                  <a:lnTo>
                    <a:pt x="0" y="340"/>
                  </a:lnTo>
                  <a:lnTo>
                    <a:pt x="28" y="312"/>
                  </a:lnTo>
                  <a:lnTo>
                    <a:pt x="28" y="255"/>
                  </a:lnTo>
                  <a:lnTo>
                    <a:pt x="57" y="255"/>
                  </a:lnTo>
                  <a:lnTo>
                    <a:pt x="113" y="198"/>
                  </a:lnTo>
                  <a:lnTo>
                    <a:pt x="170" y="227"/>
                  </a:lnTo>
                  <a:lnTo>
                    <a:pt x="283" y="113"/>
                  </a:lnTo>
                  <a:lnTo>
                    <a:pt x="312" y="57"/>
                  </a:lnTo>
                  <a:lnTo>
                    <a:pt x="340" y="57"/>
                  </a:lnTo>
                  <a:lnTo>
                    <a:pt x="368" y="0"/>
                  </a:lnTo>
                  <a:lnTo>
                    <a:pt x="425" y="28"/>
                  </a:lnTo>
                  <a:lnTo>
                    <a:pt x="453" y="113"/>
                  </a:lnTo>
                  <a:lnTo>
                    <a:pt x="510" y="142"/>
                  </a:lnTo>
                  <a:lnTo>
                    <a:pt x="510" y="170"/>
                  </a:lnTo>
                  <a:lnTo>
                    <a:pt x="482" y="170"/>
                  </a:lnTo>
                  <a:lnTo>
                    <a:pt x="425" y="255"/>
                  </a:lnTo>
                  <a:lnTo>
                    <a:pt x="255" y="284"/>
                  </a:lnTo>
                  <a:lnTo>
                    <a:pt x="170" y="255"/>
                  </a:lnTo>
                  <a:lnTo>
                    <a:pt x="142" y="284"/>
                  </a:lnTo>
                  <a:lnTo>
                    <a:pt x="170" y="312"/>
                  </a:lnTo>
                  <a:lnTo>
                    <a:pt x="170" y="369"/>
                  </a:lnTo>
                  <a:lnTo>
                    <a:pt x="85" y="340"/>
                  </a:lnTo>
                  <a:lnTo>
                    <a:pt x="113" y="39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8" name="Freeform 748"/>
            <p:cNvSpPr>
              <a:spLocks/>
            </p:cNvSpPr>
            <p:nvPr/>
          </p:nvSpPr>
          <p:spPr bwMode="auto">
            <a:xfrm>
              <a:off x="5988" y="1295"/>
              <a:ext cx="369" cy="340"/>
            </a:xfrm>
            <a:custGeom>
              <a:avLst/>
              <a:gdLst>
                <a:gd name="T0" fmla="*/ 0 w 369"/>
                <a:gd name="T1" fmla="*/ 226 h 340"/>
                <a:gd name="T2" fmla="*/ 28 w 369"/>
                <a:gd name="T3" fmla="*/ 312 h 340"/>
                <a:gd name="T4" fmla="*/ 57 w 369"/>
                <a:gd name="T5" fmla="*/ 312 h 340"/>
                <a:gd name="T6" fmla="*/ 85 w 369"/>
                <a:gd name="T7" fmla="*/ 340 h 340"/>
                <a:gd name="T8" fmla="*/ 85 w 369"/>
                <a:gd name="T9" fmla="*/ 283 h 340"/>
                <a:gd name="T10" fmla="*/ 114 w 369"/>
                <a:gd name="T11" fmla="*/ 283 h 340"/>
                <a:gd name="T12" fmla="*/ 170 w 369"/>
                <a:gd name="T13" fmla="*/ 226 h 340"/>
                <a:gd name="T14" fmla="*/ 227 w 369"/>
                <a:gd name="T15" fmla="*/ 255 h 340"/>
                <a:gd name="T16" fmla="*/ 340 w 369"/>
                <a:gd name="T17" fmla="*/ 141 h 340"/>
                <a:gd name="T18" fmla="*/ 369 w 369"/>
                <a:gd name="T19" fmla="*/ 85 h 340"/>
                <a:gd name="T20" fmla="*/ 284 w 369"/>
                <a:gd name="T21" fmla="*/ 56 h 340"/>
                <a:gd name="T22" fmla="*/ 255 w 369"/>
                <a:gd name="T23" fmla="*/ 0 h 340"/>
                <a:gd name="T24" fmla="*/ 227 w 369"/>
                <a:gd name="T25" fmla="*/ 0 h 340"/>
                <a:gd name="T26" fmla="*/ 199 w 369"/>
                <a:gd name="T27" fmla="*/ 28 h 340"/>
                <a:gd name="T28" fmla="*/ 114 w 369"/>
                <a:gd name="T29" fmla="*/ 56 h 340"/>
                <a:gd name="T30" fmla="*/ 57 w 369"/>
                <a:gd name="T31" fmla="*/ 113 h 340"/>
                <a:gd name="T32" fmla="*/ 57 w 369"/>
                <a:gd name="T33" fmla="*/ 141 h 340"/>
                <a:gd name="T34" fmla="*/ 114 w 369"/>
                <a:gd name="T35" fmla="*/ 141 h 340"/>
                <a:gd name="T36" fmla="*/ 142 w 369"/>
                <a:gd name="T37" fmla="*/ 198 h 340"/>
                <a:gd name="T38" fmla="*/ 85 w 369"/>
                <a:gd name="T39" fmla="*/ 170 h 340"/>
                <a:gd name="T40" fmla="*/ 57 w 369"/>
                <a:gd name="T41" fmla="*/ 170 h 340"/>
                <a:gd name="T42" fmla="*/ 28 w 369"/>
                <a:gd name="T43" fmla="*/ 226 h 340"/>
                <a:gd name="T44" fmla="*/ 0 w 369"/>
                <a:gd name="T45" fmla="*/ 226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69" h="340">
                  <a:moveTo>
                    <a:pt x="0" y="226"/>
                  </a:moveTo>
                  <a:lnTo>
                    <a:pt x="28" y="312"/>
                  </a:lnTo>
                  <a:lnTo>
                    <a:pt x="57" y="312"/>
                  </a:lnTo>
                  <a:lnTo>
                    <a:pt x="85" y="340"/>
                  </a:lnTo>
                  <a:lnTo>
                    <a:pt x="85" y="283"/>
                  </a:lnTo>
                  <a:lnTo>
                    <a:pt x="114" y="283"/>
                  </a:lnTo>
                  <a:lnTo>
                    <a:pt x="170" y="226"/>
                  </a:lnTo>
                  <a:lnTo>
                    <a:pt x="227" y="255"/>
                  </a:lnTo>
                  <a:lnTo>
                    <a:pt x="340" y="141"/>
                  </a:lnTo>
                  <a:lnTo>
                    <a:pt x="369" y="85"/>
                  </a:lnTo>
                  <a:lnTo>
                    <a:pt x="284" y="56"/>
                  </a:lnTo>
                  <a:lnTo>
                    <a:pt x="255" y="0"/>
                  </a:lnTo>
                  <a:lnTo>
                    <a:pt x="227" y="0"/>
                  </a:lnTo>
                  <a:lnTo>
                    <a:pt x="199" y="28"/>
                  </a:lnTo>
                  <a:lnTo>
                    <a:pt x="114" y="56"/>
                  </a:lnTo>
                  <a:lnTo>
                    <a:pt x="57" y="113"/>
                  </a:lnTo>
                  <a:lnTo>
                    <a:pt x="57" y="141"/>
                  </a:lnTo>
                  <a:lnTo>
                    <a:pt x="114" y="141"/>
                  </a:lnTo>
                  <a:lnTo>
                    <a:pt x="142" y="198"/>
                  </a:lnTo>
                  <a:lnTo>
                    <a:pt x="85" y="170"/>
                  </a:lnTo>
                  <a:lnTo>
                    <a:pt x="57" y="170"/>
                  </a:lnTo>
                  <a:lnTo>
                    <a:pt x="28" y="226"/>
                  </a:lnTo>
                  <a:lnTo>
                    <a:pt x="0" y="226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89" name="Freeform 749"/>
            <p:cNvSpPr>
              <a:spLocks/>
            </p:cNvSpPr>
            <p:nvPr/>
          </p:nvSpPr>
          <p:spPr bwMode="auto">
            <a:xfrm>
              <a:off x="6215" y="784"/>
              <a:ext cx="510" cy="681"/>
            </a:xfrm>
            <a:custGeom>
              <a:avLst/>
              <a:gdLst>
                <a:gd name="T0" fmla="*/ 340 w 510"/>
                <a:gd name="T1" fmla="*/ 681 h 681"/>
                <a:gd name="T2" fmla="*/ 283 w 510"/>
                <a:gd name="T3" fmla="*/ 652 h 681"/>
                <a:gd name="T4" fmla="*/ 255 w 510"/>
                <a:gd name="T5" fmla="*/ 567 h 681"/>
                <a:gd name="T6" fmla="*/ 198 w 510"/>
                <a:gd name="T7" fmla="*/ 539 h 681"/>
                <a:gd name="T8" fmla="*/ 170 w 510"/>
                <a:gd name="T9" fmla="*/ 596 h 681"/>
                <a:gd name="T10" fmla="*/ 142 w 510"/>
                <a:gd name="T11" fmla="*/ 596 h 681"/>
                <a:gd name="T12" fmla="*/ 57 w 510"/>
                <a:gd name="T13" fmla="*/ 567 h 681"/>
                <a:gd name="T14" fmla="*/ 28 w 510"/>
                <a:gd name="T15" fmla="*/ 511 h 681"/>
                <a:gd name="T16" fmla="*/ 0 w 510"/>
                <a:gd name="T17" fmla="*/ 511 h 681"/>
                <a:gd name="T18" fmla="*/ 28 w 510"/>
                <a:gd name="T19" fmla="*/ 482 h 681"/>
                <a:gd name="T20" fmla="*/ 0 w 510"/>
                <a:gd name="T21" fmla="*/ 426 h 681"/>
                <a:gd name="T22" fmla="*/ 57 w 510"/>
                <a:gd name="T23" fmla="*/ 426 h 681"/>
                <a:gd name="T24" fmla="*/ 85 w 510"/>
                <a:gd name="T25" fmla="*/ 397 h 681"/>
                <a:gd name="T26" fmla="*/ 113 w 510"/>
                <a:gd name="T27" fmla="*/ 369 h 681"/>
                <a:gd name="T28" fmla="*/ 227 w 510"/>
                <a:gd name="T29" fmla="*/ 256 h 681"/>
                <a:gd name="T30" fmla="*/ 227 w 510"/>
                <a:gd name="T31" fmla="*/ 227 h 681"/>
                <a:gd name="T32" fmla="*/ 283 w 510"/>
                <a:gd name="T33" fmla="*/ 114 h 681"/>
                <a:gd name="T34" fmla="*/ 283 w 510"/>
                <a:gd name="T35" fmla="*/ 85 h 681"/>
                <a:gd name="T36" fmla="*/ 255 w 510"/>
                <a:gd name="T37" fmla="*/ 57 h 681"/>
                <a:gd name="T38" fmla="*/ 255 w 510"/>
                <a:gd name="T39" fmla="*/ 29 h 681"/>
                <a:gd name="T40" fmla="*/ 312 w 510"/>
                <a:gd name="T41" fmla="*/ 0 h 681"/>
                <a:gd name="T42" fmla="*/ 340 w 510"/>
                <a:gd name="T43" fmla="*/ 0 h 681"/>
                <a:gd name="T44" fmla="*/ 312 w 510"/>
                <a:gd name="T45" fmla="*/ 29 h 681"/>
                <a:gd name="T46" fmla="*/ 397 w 510"/>
                <a:gd name="T47" fmla="*/ 114 h 681"/>
                <a:gd name="T48" fmla="*/ 425 w 510"/>
                <a:gd name="T49" fmla="*/ 85 h 681"/>
                <a:gd name="T50" fmla="*/ 454 w 510"/>
                <a:gd name="T51" fmla="*/ 114 h 681"/>
                <a:gd name="T52" fmla="*/ 454 w 510"/>
                <a:gd name="T53" fmla="*/ 170 h 681"/>
                <a:gd name="T54" fmla="*/ 482 w 510"/>
                <a:gd name="T55" fmla="*/ 199 h 681"/>
                <a:gd name="T56" fmla="*/ 482 w 510"/>
                <a:gd name="T57" fmla="*/ 284 h 681"/>
                <a:gd name="T58" fmla="*/ 510 w 510"/>
                <a:gd name="T59" fmla="*/ 312 h 681"/>
                <a:gd name="T60" fmla="*/ 482 w 510"/>
                <a:gd name="T61" fmla="*/ 341 h 681"/>
                <a:gd name="T62" fmla="*/ 510 w 510"/>
                <a:gd name="T63" fmla="*/ 426 h 681"/>
                <a:gd name="T64" fmla="*/ 482 w 510"/>
                <a:gd name="T65" fmla="*/ 426 h 681"/>
                <a:gd name="T66" fmla="*/ 482 w 510"/>
                <a:gd name="T67" fmla="*/ 454 h 681"/>
                <a:gd name="T68" fmla="*/ 425 w 510"/>
                <a:gd name="T69" fmla="*/ 511 h 681"/>
                <a:gd name="T70" fmla="*/ 425 w 510"/>
                <a:gd name="T71" fmla="*/ 539 h 681"/>
                <a:gd name="T72" fmla="*/ 397 w 510"/>
                <a:gd name="T73" fmla="*/ 539 h 681"/>
                <a:gd name="T74" fmla="*/ 397 w 510"/>
                <a:gd name="T75" fmla="*/ 567 h 681"/>
                <a:gd name="T76" fmla="*/ 368 w 510"/>
                <a:gd name="T77" fmla="*/ 596 h 681"/>
                <a:gd name="T78" fmla="*/ 368 w 510"/>
                <a:gd name="T79" fmla="*/ 652 h 681"/>
                <a:gd name="T80" fmla="*/ 340 w 510"/>
                <a:gd name="T81" fmla="*/ 68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510" h="681">
                  <a:moveTo>
                    <a:pt x="340" y="681"/>
                  </a:moveTo>
                  <a:lnTo>
                    <a:pt x="283" y="652"/>
                  </a:lnTo>
                  <a:lnTo>
                    <a:pt x="255" y="567"/>
                  </a:lnTo>
                  <a:lnTo>
                    <a:pt x="198" y="539"/>
                  </a:lnTo>
                  <a:lnTo>
                    <a:pt x="170" y="596"/>
                  </a:lnTo>
                  <a:lnTo>
                    <a:pt x="142" y="596"/>
                  </a:lnTo>
                  <a:lnTo>
                    <a:pt x="57" y="567"/>
                  </a:lnTo>
                  <a:lnTo>
                    <a:pt x="28" y="511"/>
                  </a:lnTo>
                  <a:lnTo>
                    <a:pt x="0" y="511"/>
                  </a:lnTo>
                  <a:lnTo>
                    <a:pt x="28" y="482"/>
                  </a:lnTo>
                  <a:lnTo>
                    <a:pt x="0" y="426"/>
                  </a:lnTo>
                  <a:lnTo>
                    <a:pt x="57" y="426"/>
                  </a:lnTo>
                  <a:lnTo>
                    <a:pt x="85" y="397"/>
                  </a:lnTo>
                  <a:lnTo>
                    <a:pt x="113" y="369"/>
                  </a:lnTo>
                  <a:lnTo>
                    <a:pt x="227" y="256"/>
                  </a:lnTo>
                  <a:lnTo>
                    <a:pt x="227" y="227"/>
                  </a:lnTo>
                  <a:lnTo>
                    <a:pt x="283" y="114"/>
                  </a:lnTo>
                  <a:lnTo>
                    <a:pt x="283" y="85"/>
                  </a:lnTo>
                  <a:lnTo>
                    <a:pt x="255" y="57"/>
                  </a:lnTo>
                  <a:lnTo>
                    <a:pt x="255" y="29"/>
                  </a:lnTo>
                  <a:lnTo>
                    <a:pt x="312" y="0"/>
                  </a:lnTo>
                  <a:lnTo>
                    <a:pt x="340" y="0"/>
                  </a:lnTo>
                  <a:lnTo>
                    <a:pt x="312" y="29"/>
                  </a:lnTo>
                  <a:lnTo>
                    <a:pt x="397" y="114"/>
                  </a:lnTo>
                  <a:lnTo>
                    <a:pt x="425" y="85"/>
                  </a:lnTo>
                  <a:lnTo>
                    <a:pt x="454" y="114"/>
                  </a:lnTo>
                  <a:lnTo>
                    <a:pt x="454" y="170"/>
                  </a:lnTo>
                  <a:lnTo>
                    <a:pt x="482" y="199"/>
                  </a:lnTo>
                  <a:lnTo>
                    <a:pt x="482" y="284"/>
                  </a:lnTo>
                  <a:lnTo>
                    <a:pt x="510" y="312"/>
                  </a:lnTo>
                  <a:lnTo>
                    <a:pt x="482" y="341"/>
                  </a:lnTo>
                  <a:lnTo>
                    <a:pt x="510" y="426"/>
                  </a:lnTo>
                  <a:lnTo>
                    <a:pt x="482" y="426"/>
                  </a:lnTo>
                  <a:lnTo>
                    <a:pt x="482" y="454"/>
                  </a:lnTo>
                  <a:lnTo>
                    <a:pt x="425" y="511"/>
                  </a:lnTo>
                  <a:lnTo>
                    <a:pt x="425" y="539"/>
                  </a:lnTo>
                  <a:lnTo>
                    <a:pt x="397" y="539"/>
                  </a:lnTo>
                  <a:lnTo>
                    <a:pt x="397" y="567"/>
                  </a:lnTo>
                  <a:lnTo>
                    <a:pt x="368" y="596"/>
                  </a:lnTo>
                  <a:lnTo>
                    <a:pt x="368" y="652"/>
                  </a:lnTo>
                  <a:lnTo>
                    <a:pt x="340" y="681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0" name="Freeform 750"/>
            <p:cNvSpPr>
              <a:spLocks/>
            </p:cNvSpPr>
            <p:nvPr/>
          </p:nvSpPr>
          <p:spPr bwMode="auto">
            <a:xfrm>
              <a:off x="5535" y="1323"/>
              <a:ext cx="255" cy="227"/>
            </a:xfrm>
            <a:custGeom>
              <a:avLst/>
              <a:gdLst>
                <a:gd name="T0" fmla="*/ 198 w 255"/>
                <a:gd name="T1" fmla="*/ 227 h 227"/>
                <a:gd name="T2" fmla="*/ 113 w 255"/>
                <a:gd name="T3" fmla="*/ 227 h 227"/>
                <a:gd name="T4" fmla="*/ 141 w 255"/>
                <a:gd name="T5" fmla="*/ 198 h 227"/>
                <a:gd name="T6" fmla="*/ 113 w 255"/>
                <a:gd name="T7" fmla="*/ 142 h 227"/>
                <a:gd name="T8" fmla="*/ 85 w 255"/>
                <a:gd name="T9" fmla="*/ 113 h 227"/>
                <a:gd name="T10" fmla="*/ 56 w 255"/>
                <a:gd name="T11" fmla="*/ 142 h 227"/>
                <a:gd name="T12" fmla="*/ 0 w 255"/>
                <a:gd name="T13" fmla="*/ 85 h 227"/>
                <a:gd name="T14" fmla="*/ 0 w 255"/>
                <a:gd name="T15" fmla="*/ 28 h 227"/>
                <a:gd name="T16" fmla="*/ 85 w 255"/>
                <a:gd name="T17" fmla="*/ 0 h 227"/>
                <a:gd name="T18" fmla="*/ 170 w 255"/>
                <a:gd name="T19" fmla="*/ 28 h 227"/>
                <a:gd name="T20" fmla="*/ 141 w 255"/>
                <a:gd name="T21" fmla="*/ 57 h 227"/>
                <a:gd name="T22" fmla="*/ 198 w 255"/>
                <a:gd name="T23" fmla="*/ 28 h 227"/>
                <a:gd name="T24" fmla="*/ 255 w 255"/>
                <a:gd name="T25" fmla="*/ 57 h 227"/>
                <a:gd name="T26" fmla="*/ 255 w 255"/>
                <a:gd name="T27" fmla="*/ 85 h 227"/>
                <a:gd name="T28" fmla="*/ 226 w 255"/>
                <a:gd name="T29" fmla="*/ 113 h 227"/>
                <a:gd name="T30" fmla="*/ 198 w 255"/>
                <a:gd name="T31" fmla="*/ 198 h 227"/>
                <a:gd name="T32" fmla="*/ 198 w 255"/>
                <a:gd name="T33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55" h="227">
                  <a:moveTo>
                    <a:pt x="198" y="227"/>
                  </a:moveTo>
                  <a:lnTo>
                    <a:pt x="113" y="227"/>
                  </a:lnTo>
                  <a:lnTo>
                    <a:pt x="141" y="198"/>
                  </a:lnTo>
                  <a:lnTo>
                    <a:pt x="113" y="142"/>
                  </a:lnTo>
                  <a:lnTo>
                    <a:pt x="85" y="113"/>
                  </a:lnTo>
                  <a:lnTo>
                    <a:pt x="56" y="142"/>
                  </a:lnTo>
                  <a:lnTo>
                    <a:pt x="0" y="85"/>
                  </a:lnTo>
                  <a:lnTo>
                    <a:pt x="0" y="28"/>
                  </a:lnTo>
                  <a:lnTo>
                    <a:pt x="85" y="0"/>
                  </a:lnTo>
                  <a:lnTo>
                    <a:pt x="170" y="28"/>
                  </a:lnTo>
                  <a:lnTo>
                    <a:pt x="141" y="57"/>
                  </a:lnTo>
                  <a:lnTo>
                    <a:pt x="198" y="28"/>
                  </a:lnTo>
                  <a:lnTo>
                    <a:pt x="255" y="57"/>
                  </a:lnTo>
                  <a:lnTo>
                    <a:pt x="255" y="85"/>
                  </a:lnTo>
                  <a:lnTo>
                    <a:pt x="226" y="113"/>
                  </a:lnTo>
                  <a:lnTo>
                    <a:pt x="198" y="198"/>
                  </a:lnTo>
                  <a:lnTo>
                    <a:pt x="198" y="22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1" name="Freeform 751"/>
            <p:cNvSpPr>
              <a:spLocks/>
            </p:cNvSpPr>
            <p:nvPr/>
          </p:nvSpPr>
          <p:spPr bwMode="auto">
            <a:xfrm>
              <a:off x="5393" y="1323"/>
              <a:ext cx="283" cy="340"/>
            </a:xfrm>
            <a:custGeom>
              <a:avLst/>
              <a:gdLst>
                <a:gd name="T0" fmla="*/ 85 w 283"/>
                <a:gd name="T1" fmla="*/ 340 h 340"/>
                <a:gd name="T2" fmla="*/ 56 w 283"/>
                <a:gd name="T3" fmla="*/ 312 h 340"/>
                <a:gd name="T4" fmla="*/ 28 w 283"/>
                <a:gd name="T5" fmla="*/ 227 h 340"/>
                <a:gd name="T6" fmla="*/ 28 w 283"/>
                <a:gd name="T7" fmla="*/ 170 h 340"/>
                <a:gd name="T8" fmla="*/ 56 w 283"/>
                <a:gd name="T9" fmla="*/ 170 h 340"/>
                <a:gd name="T10" fmla="*/ 56 w 283"/>
                <a:gd name="T11" fmla="*/ 113 h 340"/>
                <a:gd name="T12" fmla="*/ 0 w 283"/>
                <a:gd name="T13" fmla="*/ 85 h 340"/>
                <a:gd name="T14" fmla="*/ 28 w 283"/>
                <a:gd name="T15" fmla="*/ 28 h 340"/>
                <a:gd name="T16" fmla="*/ 28 w 283"/>
                <a:gd name="T17" fmla="*/ 0 h 340"/>
                <a:gd name="T18" fmla="*/ 85 w 283"/>
                <a:gd name="T19" fmla="*/ 28 h 340"/>
                <a:gd name="T20" fmla="*/ 142 w 283"/>
                <a:gd name="T21" fmla="*/ 28 h 340"/>
                <a:gd name="T22" fmla="*/ 142 w 283"/>
                <a:gd name="T23" fmla="*/ 85 h 340"/>
                <a:gd name="T24" fmla="*/ 198 w 283"/>
                <a:gd name="T25" fmla="*/ 142 h 340"/>
                <a:gd name="T26" fmla="*/ 227 w 283"/>
                <a:gd name="T27" fmla="*/ 113 h 340"/>
                <a:gd name="T28" fmla="*/ 255 w 283"/>
                <a:gd name="T29" fmla="*/ 142 h 340"/>
                <a:gd name="T30" fmla="*/ 283 w 283"/>
                <a:gd name="T31" fmla="*/ 198 h 340"/>
                <a:gd name="T32" fmla="*/ 255 w 283"/>
                <a:gd name="T33" fmla="*/ 227 h 340"/>
                <a:gd name="T34" fmla="*/ 198 w 283"/>
                <a:gd name="T35" fmla="*/ 255 h 340"/>
                <a:gd name="T36" fmla="*/ 142 w 283"/>
                <a:gd name="T37" fmla="*/ 255 h 340"/>
                <a:gd name="T38" fmla="*/ 85 w 283"/>
                <a:gd name="T39" fmla="*/ 312 h 340"/>
                <a:gd name="T40" fmla="*/ 85 w 283"/>
                <a:gd name="T41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83" h="340">
                  <a:moveTo>
                    <a:pt x="85" y="340"/>
                  </a:moveTo>
                  <a:lnTo>
                    <a:pt x="56" y="312"/>
                  </a:lnTo>
                  <a:lnTo>
                    <a:pt x="28" y="227"/>
                  </a:lnTo>
                  <a:lnTo>
                    <a:pt x="28" y="170"/>
                  </a:lnTo>
                  <a:lnTo>
                    <a:pt x="56" y="170"/>
                  </a:lnTo>
                  <a:lnTo>
                    <a:pt x="56" y="113"/>
                  </a:lnTo>
                  <a:lnTo>
                    <a:pt x="0" y="85"/>
                  </a:lnTo>
                  <a:lnTo>
                    <a:pt x="28" y="28"/>
                  </a:lnTo>
                  <a:lnTo>
                    <a:pt x="28" y="0"/>
                  </a:lnTo>
                  <a:lnTo>
                    <a:pt x="85" y="28"/>
                  </a:lnTo>
                  <a:lnTo>
                    <a:pt x="142" y="28"/>
                  </a:lnTo>
                  <a:lnTo>
                    <a:pt x="142" y="85"/>
                  </a:lnTo>
                  <a:lnTo>
                    <a:pt x="198" y="142"/>
                  </a:lnTo>
                  <a:lnTo>
                    <a:pt x="227" y="113"/>
                  </a:lnTo>
                  <a:lnTo>
                    <a:pt x="255" y="142"/>
                  </a:lnTo>
                  <a:lnTo>
                    <a:pt x="283" y="198"/>
                  </a:lnTo>
                  <a:lnTo>
                    <a:pt x="255" y="227"/>
                  </a:lnTo>
                  <a:lnTo>
                    <a:pt x="198" y="255"/>
                  </a:lnTo>
                  <a:lnTo>
                    <a:pt x="142" y="255"/>
                  </a:lnTo>
                  <a:lnTo>
                    <a:pt x="85" y="312"/>
                  </a:lnTo>
                  <a:lnTo>
                    <a:pt x="85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3" name="Freeform 753"/>
            <p:cNvSpPr>
              <a:spLocks/>
            </p:cNvSpPr>
            <p:nvPr/>
          </p:nvSpPr>
          <p:spPr bwMode="auto">
            <a:xfrm>
              <a:off x="5336" y="1493"/>
              <a:ext cx="57" cy="114"/>
            </a:xfrm>
            <a:custGeom>
              <a:avLst/>
              <a:gdLst>
                <a:gd name="T0" fmla="*/ 57 w 57"/>
                <a:gd name="T1" fmla="*/ 0 h 114"/>
                <a:gd name="T2" fmla="*/ 57 w 57"/>
                <a:gd name="T3" fmla="*/ 57 h 114"/>
                <a:gd name="T4" fmla="*/ 28 w 57"/>
                <a:gd name="T5" fmla="*/ 114 h 114"/>
                <a:gd name="T6" fmla="*/ 0 w 57"/>
                <a:gd name="T7" fmla="*/ 85 h 114"/>
                <a:gd name="T8" fmla="*/ 28 w 57"/>
                <a:gd name="T9" fmla="*/ 57 h 114"/>
                <a:gd name="T10" fmla="*/ 0 w 57"/>
                <a:gd name="T11" fmla="*/ 28 h 114"/>
                <a:gd name="T12" fmla="*/ 57 w 57"/>
                <a:gd name="T13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114">
                  <a:moveTo>
                    <a:pt x="57" y="0"/>
                  </a:moveTo>
                  <a:lnTo>
                    <a:pt x="57" y="57"/>
                  </a:lnTo>
                  <a:lnTo>
                    <a:pt x="28" y="114"/>
                  </a:lnTo>
                  <a:lnTo>
                    <a:pt x="0" y="85"/>
                  </a:lnTo>
                  <a:lnTo>
                    <a:pt x="28" y="57"/>
                  </a:lnTo>
                  <a:lnTo>
                    <a:pt x="0" y="28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4" name="Freeform 754"/>
            <p:cNvSpPr>
              <a:spLocks/>
            </p:cNvSpPr>
            <p:nvPr/>
          </p:nvSpPr>
          <p:spPr bwMode="auto">
            <a:xfrm>
              <a:off x="5761" y="1436"/>
              <a:ext cx="114" cy="85"/>
            </a:xfrm>
            <a:custGeom>
              <a:avLst/>
              <a:gdLst>
                <a:gd name="T0" fmla="*/ 57 w 114"/>
                <a:gd name="T1" fmla="*/ 0 h 85"/>
                <a:gd name="T2" fmla="*/ 0 w 114"/>
                <a:gd name="T3" fmla="*/ 29 h 85"/>
                <a:gd name="T4" fmla="*/ 0 w 114"/>
                <a:gd name="T5" fmla="*/ 57 h 85"/>
                <a:gd name="T6" fmla="*/ 29 w 114"/>
                <a:gd name="T7" fmla="*/ 85 h 85"/>
                <a:gd name="T8" fmla="*/ 57 w 114"/>
                <a:gd name="T9" fmla="*/ 57 h 85"/>
                <a:gd name="T10" fmla="*/ 114 w 114"/>
                <a:gd name="T11" fmla="*/ 85 h 85"/>
                <a:gd name="T12" fmla="*/ 114 w 114"/>
                <a:gd name="T13" fmla="*/ 57 h 85"/>
                <a:gd name="T14" fmla="*/ 85 w 114"/>
                <a:gd name="T15" fmla="*/ 0 h 85"/>
                <a:gd name="T16" fmla="*/ 57 w 114"/>
                <a:gd name="T17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4" h="85">
                  <a:moveTo>
                    <a:pt x="57" y="0"/>
                  </a:moveTo>
                  <a:lnTo>
                    <a:pt x="0" y="29"/>
                  </a:lnTo>
                  <a:lnTo>
                    <a:pt x="0" y="57"/>
                  </a:lnTo>
                  <a:lnTo>
                    <a:pt x="29" y="85"/>
                  </a:lnTo>
                  <a:lnTo>
                    <a:pt x="57" y="57"/>
                  </a:lnTo>
                  <a:lnTo>
                    <a:pt x="114" y="85"/>
                  </a:lnTo>
                  <a:lnTo>
                    <a:pt x="114" y="57"/>
                  </a:lnTo>
                  <a:lnTo>
                    <a:pt x="85" y="0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5" name="Freeform 755"/>
            <p:cNvSpPr>
              <a:spLocks/>
            </p:cNvSpPr>
            <p:nvPr/>
          </p:nvSpPr>
          <p:spPr bwMode="auto">
            <a:xfrm>
              <a:off x="5790" y="1295"/>
              <a:ext cx="56" cy="85"/>
            </a:xfrm>
            <a:custGeom>
              <a:avLst/>
              <a:gdLst>
                <a:gd name="T0" fmla="*/ 28 w 56"/>
                <a:gd name="T1" fmla="*/ 0 h 85"/>
                <a:gd name="T2" fmla="*/ 0 w 56"/>
                <a:gd name="T3" fmla="*/ 28 h 85"/>
                <a:gd name="T4" fmla="*/ 0 w 56"/>
                <a:gd name="T5" fmla="*/ 56 h 85"/>
                <a:gd name="T6" fmla="*/ 28 w 56"/>
                <a:gd name="T7" fmla="*/ 85 h 85"/>
                <a:gd name="T8" fmla="*/ 56 w 56"/>
                <a:gd name="T9" fmla="*/ 85 h 85"/>
                <a:gd name="T10" fmla="*/ 56 w 56"/>
                <a:gd name="T11" fmla="*/ 28 h 85"/>
                <a:gd name="T12" fmla="*/ 28 w 56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6" h="85">
                  <a:moveTo>
                    <a:pt x="28" y="0"/>
                  </a:moveTo>
                  <a:lnTo>
                    <a:pt x="0" y="28"/>
                  </a:lnTo>
                  <a:lnTo>
                    <a:pt x="0" y="56"/>
                  </a:lnTo>
                  <a:lnTo>
                    <a:pt x="28" y="85"/>
                  </a:lnTo>
                  <a:lnTo>
                    <a:pt x="56" y="85"/>
                  </a:lnTo>
                  <a:lnTo>
                    <a:pt x="56" y="28"/>
                  </a:lnTo>
                  <a:lnTo>
                    <a:pt x="2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6" name="Freeform 756"/>
            <p:cNvSpPr>
              <a:spLocks/>
            </p:cNvSpPr>
            <p:nvPr/>
          </p:nvSpPr>
          <p:spPr bwMode="auto">
            <a:xfrm>
              <a:off x="5024" y="1890"/>
              <a:ext cx="567" cy="397"/>
            </a:xfrm>
            <a:custGeom>
              <a:avLst/>
              <a:gdLst>
                <a:gd name="T0" fmla="*/ 539 w 567"/>
                <a:gd name="T1" fmla="*/ 0 h 397"/>
                <a:gd name="T2" fmla="*/ 567 w 567"/>
                <a:gd name="T3" fmla="*/ 85 h 397"/>
                <a:gd name="T4" fmla="*/ 539 w 567"/>
                <a:gd name="T5" fmla="*/ 113 h 397"/>
                <a:gd name="T6" fmla="*/ 511 w 567"/>
                <a:gd name="T7" fmla="*/ 113 h 397"/>
                <a:gd name="T8" fmla="*/ 482 w 567"/>
                <a:gd name="T9" fmla="*/ 170 h 397"/>
                <a:gd name="T10" fmla="*/ 482 w 567"/>
                <a:gd name="T11" fmla="*/ 142 h 397"/>
                <a:gd name="T12" fmla="*/ 425 w 567"/>
                <a:gd name="T13" fmla="*/ 170 h 397"/>
                <a:gd name="T14" fmla="*/ 425 w 567"/>
                <a:gd name="T15" fmla="*/ 198 h 397"/>
                <a:gd name="T16" fmla="*/ 369 w 567"/>
                <a:gd name="T17" fmla="*/ 198 h 397"/>
                <a:gd name="T18" fmla="*/ 284 w 567"/>
                <a:gd name="T19" fmla="*/ 227 h 397"/>
                <a:gd name="T20" fmla="*/ 255 w 567"/>
                <a:gd name="T21" fmla="*/ 284 h 397"/>
                <a:gd name="T22" fmla="*/ 227 w 567"/>
                <a:gd name="T23" fmla="*/ 284 h 397"/>
                <a:gd name="T24" fmla="*/ 142 w 567"/>
                <a:gd name="T25" fmla="*/ 369 h 397"/>
                <a:gd name="T26" fmla="*/ 114 w 567"/>
                <a:gd name="T27" fmla="*/ 397 h 397"/>
                <a:gd name="T28" fmla="*/ 85 w 567"/>
                <a:gd name="T29" fmla="*/ 369 h 397"/>
                <a:gd name="T30" fmla="*/ 29 w 567"/>
                <a:gd name="T31" fmla="*/ 397 h 397"/>
                <a:gd name="T32" fmla="*/ 0 w 567"/>
                <a:gd name="T33" fmla="*/ 369 h 397"/>
                <a:gd name="T34" fmla="*/ 85 w 567"/>
                <a:gd name="T35" fmla="*/ 284 h 397"/>
                <a:gd name="T36" fmla="*/ 114 w 567"/>
                <a:gd name="T37" fmla="*/ 312 h 397"/>
                <a:gd name="T38" fmla="*/ 170 w 567"/>
                <a:gd name="T39" fmla="*/ 312 h 397"/>
                <a:gd name="T40" fmla="*/ 170 w 567"/>
                <a:gd name="T41" fmla="*/ 255 h 397"/>
                <a:gd name="T42" fmla="*/ 284 w 567"/>
                <a:gd name="T43" fmla="*/ 170 h 397"/>
                <a:gd name="T44" fmla="*/ 284 w 567"/>
                <a:gd name="T45" fmla="*/ 142 h 397"/>
                <a:gd name="T46" fmla="*/ 255 w 567"/>
                <a:gd name="T47" fmla="*/ 113 h 397"/>
                <a:gd name="T48" fmla="*/ 312 w 567"/>
                <a:gd name="T49" fmla="*/ 85 h 397"/>
                <a:gd name="T50" fmla="*/ 340 w 567"/>
                <a:gd name="T51" fmla="*/ 113 h 397"/>
                <a:gd name="T52" fmla="*/ 340 w 567"/>
                <a:gd name="T53" fmla="*/ 85 h 397"/>
                <a:gd name="T54" fmla="*/ 369 w 567"/>
                <a:gd name="T55" fmla="*/ 57 h 397"/>
                <a:gd name="T56" fmla="*/ 425 w 567"/>
                <a:gd name="T57" fmla="*/ 113 h 397"/>
                <a:gd name="T58" fmla="*/ 454 w 567"/>
                <a:gd name="T59" fmla="*/ 57 h 397"/>
                <a:gd name="T60" fmla="*/ 511 w 567"/>
                <a:gd name="T61" fmla="*/ 57 h 397"/>
                <a:gd name="T62" fmla="*/ 511 w 567"/>
                <a:gd name="T63" fmla="*/ 28 h 397"/>
                <a:gd name="T64" fmla="*/ 539 w 567"/>
                <a:gd name="T65" fmla="*/ 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67" h="397">
                  <a:moveTo>
                    <a:pt x="539" y="0"/>
                  </a:moveTo>
                  <a:lnTo>
                    <a:pt x="567" y="85"/>
                  </a:lnTo>
                  <a:lnTo>
                    <a:pt x="539" y="113"/>
                  </a:lnTo>
                  <a:lnTo>
                    <a:pt x="511" y="113"/>
                  </a:lnTo>
                  <a:lnTo>
                    <a:pt x="482" y="170"/>
                  </a:lnTo>
                  <a:lnTo>
                    <a:pt x="482" y="142"/>
                  </a:lnTo>
                  <a:lnTo>
                    <a:pt x="425" y="170"/>
                  </a:lnTo>
                  <a:lnTo>
                    <a:pt x="425" y="198"/>
                  </a:lnTo>
                  <a:lnTo>
                    <a:pt x="369" y="198"/>
                  </a:lnTo>
                  <a:lnTo>
                    <a:pt x="284" y="227"/>
                  </a:lnTo>
                  <a:lnTo>
                    <a:pt x="255" y="284"/>
                  </a:lnTo>
                  <a:lnTo>
                    <a:pt x="227" y="284"/>
                  </a:lnTo>
                  <a:lnTo>
                    <a:pt x="142" y="369"/>
                  </a:lnTo>
                  <a:lnTo>
                    <a:pt x="114" y="397"/>
                  </a:lnTo>
                  <a:lnTo>
                    <a:pt x="85" y="369"/>
                  </a:lnTo>
                  <a:lnTo>
                    <a:pt x="29" y="397"/>
                  </a:lnTo>
                  <a:lnTo>
                    <a:pt x="0" y="369"/>
                  </a:lnTo>
                  <a:lnTo>
                    <a:pt x="85" y="284"/>
                  </a:lnTo>
                  <a:lnTo>
                    <a:pt x="114" y="312"/>
                  </a:lnTo>
                  <a:lnTo>
                    <a:pt x="170" y="312"/>
                  </a:lnTo>
                  <a:lnTo>
                    <a:pt x="170" y="255"/>
                  </a:lnTo>
                  <a:lnTo>
                    <a:pt x="284" y="170"/>
                  </a:lnTo>
                  <a:lnTo>
                    <a:pt x="284" y="142"/>
                  </a:lnTo>
                  <a:lnTo>
                    <a:pt x="255" y="113"/>
                  </a:lnTo>
                  <a:lnTo>
                    <a:pt x="312" y="85"/>
                  </a:lnTo>
                  <a:lnTo>
                    <a:pt x="340" y="113"/>
                  </a:lnTo>
                  <a:lnTo>
                    <a:pt x="340" y="85"/>
                  </a:lnTo>
                  <a:lnTo>
                    <a:pt x="369" y="57"/>
                  </a:lnTo>
                  <a:lnTo>
                    <a:pt x="425" y="113"/>
                  </a:lnTo>
                  <a:lnTo>
                    <a:pt x="454" y="57"/>
                  </a:lnTo>
                  <a:lnTo>
                    <a:pt x="511" y="57"/>
                  </a:lnTo>
                  <a:lnTo>
                    <a:pt x="511" y="28"/>
                  </a:lnTo>
                  <a:lnTo>
                    <a:pt x="539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7" name="Freeform 757"/>
            <p:cNvSpPr>
              <a:spLocks/>
            </p:cNvSpPr>
            <p:nvPr/>
          </p:nvSpPr>
          <p:spPr bwMode="auto">
            <a:xfrm>
              <a:off x="5109" y="2259"/>
              <a:ext cx="255" cy="396"/>
            </a:xfrm>
            <a:custGeom>
              <a:avLst/>
              <a:gdLst>
                <a:gd name="T0" fmla="*/ 29 w 255"/>
                <a:gd name="T1" fmla="*/ 28 h 396"/>
                <a:gd name="T2" fmla="*/ 57 w 255"/>
                <a:gd name="T3" fmla="*/ 0 h 396"/>
                <a:gd name="T4" fmla="*/ 85 w 255"/>
                <a:gd name="T5" fmla="*/ 113 h 396"/>
                <a:gd name="T6" fmla="*/ 114 w 255"/>
                <a:gd name="T7" fmla="*/ 85 h 396"/>
                <a:gd name="T8" fmla="*/ 142 w 255"/>
                <a:gd name="T9" fmla="*/ 113 h 396"/>
                <a:gd name="T10" fmla="*/ 142 w 255"/>
                <a:gd name="T11" fmla="*/ 85 h 396"/>
                <a:gd name="T12" fmla="*/ 199 w 255"/>
                <a:gd name="T13" fmla="*/ 113 h 396"/>
                <a:gd name="T14" fmla="*/ 142 w 255"/>
                <a:gd name="T15" fmla="*/ 198 h 396"/>
                <a:gd name="T16" fmla="*/ 142 w 255"/>
                <a:gd name="T17" fmla="*/ 226 h 396"/>
                <a:gd name="T18" fmla="*/ 255 w 255"/>
                <a:gd name="T19" fmla="*/ 311 h 396"/>
                <a:gd name="T20" fmla="*/ 199 w 255"/>
                <a:gd name="T21" fmla="*/ 311 h 396"/>
                <a:gd name="T22" fmla="*/ 227 w 255"/>
                <a:gd name="T23" fmla="*/ 340 h 396"/>
                <a:gd name="T24" fmla="*/ 142 w 255"/>
                <a:gd name="T25" fmla="*/ 368 h 396"/>
                <a:gd name="T26" fmla="*/ 114 w 255"/>
                <a:gd name="T27" fmla="*/ 396 h 396"/>
                <a:gd name="T28" fmla="*/ 114 w 255"/>
                <a:gd name="T29" fmla="*/ 368 h 396"/>
                <a:gd name="T30" fmla="*/ 114 w 255"/>
                <a:gd name="T31" fmla="*/ 311 h 396"/>
                <a:gd name="T32" fmla="*/ 85 w 255"/>
                <a:gd name="T33" fmla="*/ 311 h 396"/>
                <a:gd name="T34" fmla="*/ 57 w 255"/>
                <a:gd name="T35" fmla="*/ 340 h 396"/>
                <a:gd name="T36" fmla="*/ 29 w 255"/>
                <a:gd name="T37" fmla="*/ 340 h 396"/>
                <a:gd name="T38" fmla="*/ 0 w 255"/>
                <a:gd name="T39" fmla="*/ 283 h 396"/>
                <a:gd name="T40" fmla="*/ 29 w 255"/>
                <a:gd name="T41" fmla="*/ 255 h 396"/>
                <a:gd name="T42" fmla="*/ 29 w 255"/>
                <a:gd name="T43" fmla="*/ 226 h 396"/>
                <a:gd name="T44" fmla="*/ 0 w 255"/>
                <a:gd name="T45" fmla="*/ 198 h 396"/>
                <a:gd name="T46" fmla="*/ 57 w 255"/>
                <a:gd name="T47" fmla="*/ 85 h 396"/>
                <a:gd name="T48" fmla="*/ 57 w 255"/>
                <a:gd name="T49" fmla="*/ 56 h 396"/>
                <a:gd name="T50" fmla="*/ 29 w 255"/>
                <a:gd name="T51" fmla="*/ 28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55" h="396">
                  <a:moveTo>
                    <a:pt x="29" y="28"/>
                  </a:moveTo>
                  <a:lnTo>
                    <a:pt x="57" y="0"/>
                  </a:lnTo>
                  <a:lnTo>
                    <a:pt x="85" y="113"/>
                  </a:lnTo>
                  <a:lnTo>
                    <a:pt x="114" y="85"/>
                  </a:lnTo>
                  <a:lnTo>
                    <a:pt x="142" y="113"/>
                  </a:lnTo>
                  <a:lnTo>
                    <a:pt x="142" y="85"/>
                  </a:lnTo>
                  <a:lnTo>
                    <a:pt x="199" y="113"/>
                  </a:lnTo>
                  <a:lnTo>
                    <a:pt x="142" y="198"/>
                  </a:lnTo>
                  <a:lnTo>
                    <a:pt x="142" y="226"/>
                  </a:lnTo>
                  <a:lnTo>
                    <a:pt x="255" y="311"/>
                  </a:lnTo>
                  <a:lnTo>
                    <a:pt x="199" y="311"/>
                  </a:lnTo>
                  <a:lnTo>
                    <a:pt x="227" y="340"/>
                  </a:lnTo>
                  <a:lnTo>
                    <a:pt x="142" y="368"/>
                  </a:lnTo>
                  <a:lnTo>
                    <a:pt x="114" y="396"/>
                  </a:lnTo>
                  <a:lnTo>
                    <a:pt x="114" y="368"/>
                  </a:lnTo>
                  <a:lnTo>
                    <a:pt x="114" y="311"/>
                  </a:lnTo>
                  <a:lnTo>
                    <a:pt x="85" y="311"/>
                  </a:lnTo>
                  <a:lnTo>
                    <a:pt x="57" y="340"/>
                  </a:lnTo>
                  <a:lnTo>
                    <a:pt x="29" y="340"/>
                  </a:lnTo>
                  <a:lnTo>
                    <a:pt x="0" y="283"/>
                  </a:lnTo>
                  <a:lnTo>
                    <a:pt x="29" y="255"/>
                  </a:lnTo>
                  <a:lnTo>
                    <a:pt x="29" y="226"/>
                  </a:lnTo>
                  <a:lnTo>
                    <a:pt x="0" y="198"/>
                  </a:lnTo>
                  <a:lnTo>
                    <a:pt x="57" y="85"/>
                  </a:lnTo>
                  <a:lnTo>
                    <a:pt x="57" y="56"/>
                  </a:lnTo>
                  <a:lnTo>
                    <a:pt x="29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8" name="Freeform 758"/>
            <p:cNvSpPr>
              <a:spLocks/>
            </p:cNvSpPr>
            <p:nvPr/>
          </p:nvSpPr>
          <p:spPr bwMode="auto">
            <a:xfrm>
              <a:off x="4996" y="2287"/>
              <a:ext cx="170" cy="227"/>
            </a:xfrm>
            <a:custGeom>
              <a:avLst/>
              <a:gdLst>
                <a:gd name="T0" fmla="*/ 142 w 170"/>
                <a:gd name="T1" fmla="*/ 0 h 227"/>
                <a:gd name="T2" fmla="*/ 170 w 170"/>
                <a:gd name="T3" fmla="*/ 28 h 227"/>
                <a:gd name="T4" fmla="*/ 170 w 170"/>
                <a:gd name="T5" fmla="*/ 57 h 227"/>
                <a:gd name="T6" fmla="*/ 113 w 170"/>
                <a:gd name="T7" fmla="*/ 170 h 227"/>
                <a:gd name="T8" fmla="*/ 142 w 170"/>
                <a:gd name="T9" fmla="*/ 198 h 227"/>
                <a:gd name="T10" fmla="*/ 142 w 170"/>
                <a:gd name="T11" fmla="*/ 227 h 227"/>
                <a:gd name="T12" fmla="*/ 113 w 170"/>
                <a:gd name="T13" fmla="*/ 198 h 227"/>
                <a:gd name="T14" fmla="*/ 85 w 170"/>
                <a:gd name="T15" fmla="*/ 227 h 227"/>
                <a:gd name="T16" fmla="*/ 28 w 170"/>
                <a:gd name="T17" fmla="*/ 227 h 227"/>
                <a:gd name="T18" fmla="*/ 0 w 170"/>
                <a:gd name="T19" fmla="*/ 142 h 227"/>
                <a:gd name="T20" fmla="*/ 57 w 170"/>
                <a:gd name="T21" fmla="*/ 170 h 227"/>
                <a:gd name="T22" fmla="*/ 57 w 170"/>
                <a:gd name="T23" fmla="*/ 142 h 227"/>
                <a:gd name="T24" fmla="*/ 113 w 170"/>
                <a:gd name="T25" fmla="*/ 142 h 227"/>
                <a:gd name="T26" fmla="*/ 113 w 170"/>
                <a:gd name="T27" fmla="*/ 85 h 227"/>
                <a:gd name="T28" fmla="*/ 142 w 170"/>
                <a:gd name="T29" fmla="*/ 28 h 227"/>
                <a:gd name="T30" fmla="*/ 142 w 170"/>
                <a:gd name="T31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70" h="227">
                  <a:moveTo>
                    <a:pt x="142" y="0"/>
                  </a:moveTo>
                  <a:lnTo>
                    <a:pt x="170" y="28"/>
                  </a:lnTo>
                  <a:lnTo>
                    <a:pt x="170" y="57"/>
                  </a:lnTo>
                  <a:lnTo>
                    <a:pt x="113" y="170"/>
                  </a:lnTo>
                  <a:lnTo>
                    <a:pt x="142" y="198"/>
                  </a:lnTo>
                  <a:lnTo>
                    <a:pt x="142" y="227"/>
                  </a:lnTo>
                  <a:lnTo>
                    <a:pt x="113" y="198"/>
                  </a:lnTo>
                  <a:lnTo>
                    <a:pt x="85" y="227"/>
                  </a:lnTo>
                  <a:lnTo>
                    <a:pt x="28" y="227"/>
                  </a:lnTo>
                  <a:lnTo>
                    <a:pt x="0" y="142"/>
                  </a:lnTo>
                  <a:lnTo>
                    <a:pt x="57" y="170"/>
                  </a:lnTo>
                  <a:lnTo>
                    <a:pt x="57" y="142"/>
                  </a:lnTo>
                  <a:lnTo>
                    <a:pt x="113" y="142"/>
                  </a:lnTo>
                  <a:lnTo>
                    <a:pt x="113" y="85"/>
                  </a:lnTo>
                  <a:lnTo>
                    <a:pt x="142" y="28"/>
                  </a:lnTo>
                  <a:lnTo>
                    <a:pt x="142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0999" name="Freeform 759"/>
            <p:cNvSpPr>
              <a:spLocks/>
            </p:cNvSpPr>
            <p:nvPr/>
          </p:nvSpPr>
          <p:spPr bwMode="auto">
            <a:xfrm>
              <a:off x="4939" y="2174"/>
              <a:ext cx="199" cy="283"/>
            </a:xfrm>
            <a:custGeom>
              <a:avLst/>
              <a:gdLst>
                <a:gd name="T0" fmla="*/ 85 w 199"/>
                <a:gd name="T1" fmla="*/ 85 h 283"/>
                <a:gd name="T2" fmla="*/ 114 w 199"/>
                <a:gd name="T3" fmla="*/ 113 h 283"/>
                <a:gd name="T4" fmla="*/ 170 w 199"/>
                <a:gd name="T5" fmla="*/ 85 h 283"/>
                <a:gd name="T6" fmla="*/ 199 w 199"/>
                <a:gd name="T7" fmla="*/ 113 h 283"/>
                <a:gd name="T8" fmla="*/ 199 w 199"/>
                <a:gd name="T9" fmla="*/ 141 h 283"/>
                <a:gd name="T10" fmla="*/ 170 w 199"/>
                <a:gd name="T11" fmla="*/ 198 h 283"/>
                <a:gd name="T12" fmla="*/ 170 w 199"/>
                <a:gd name="T13" fmla="*/ 255 h 283"/>
                <a:gd name="T14" fmla="*/ 114 w 199"/>
                <a:gd name="T15" fmla="*/ 255 h 283"/>
                <a:gd name="T16" fmla="*/ 114 w 199"/>
                <a:gd name="T17" fmla="*/ 283 h 283"/>
                <a:gd name="T18" fmla="*/ 57 w 199"/>
                <a:gd name="T19" fmla="*/ 255 h 283"/>
                <a:gd name="T20" fmla="*/ 0 w 199"/>
                <a:gd name="T21" fmla="*/ 170 h 283"/>
                <a:gd name="T22" fmla="*/ 0 w 199"/>
                <a:gd name="T23" fmla="*/ 85 h 283"/>
                <a:gd name="T24" fmla="*/ 29 w 199"/>
                <a:gd name="T25" fmla="*/ 28 h 283"/>
                <a:gd name="T26" fmla="*/ 0 w 199"/>
                <a:gd name="T27" fmla="*/ 0 h 283"/>
                <a:gd name="T28" fmla="*/ 57 w 199"/>
                <a:gd name="T29" fmla="*/ 28 h 283"/>
                <a:gd name="T30" fmla="*/ 85 w 199"/>
                <a:gd name="T31" fmla="*/ 85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9" h="283">
                  <a:moveTo>
                    <a:pt x="85" y="85"/>
                  </a:moveTo>
                  <a:lnTo>
                    <a:pt x="114" y="113"/>
                  </a:lnTo>
                  <a:lnTo>
                    <a:pt x="170" y="85"/>
                  </a:lnTo>
                  <a:lnTo>
                    <a:pt x="199" y="113"/>
                  </a:lnTo>
                  <a:lnTo>
                    <a:pt x="199" y="141"/>
                  </a:lnTo>
                  <a:lnTo>
                    <a:pt x="170" y="198"/>
                  </a:lnTo>
                  <a:lnTo>
                    <a:pt x="170" y="255"/>
                  </a:lnTo>
                  <a:lnTo>
                    <a:pt x="114" y="255"/>
                  </a:lnTo>
                  <a:lnTo>
                    <a:pt x="114" y="283"/>
                  </a:lnTo>
                  <a:lnTo>
                    <a:pt x="57" y="255"/>
                  </a:lnTo>
                  <a:lnTo>
                    <a:pt x="0" y="170"/>
                  </a:lnTo>
                  <a:lnTo>
                    <a:pt x="0" y="85"/>
                  </a:lnTo>
                  <a:lnTo>
                    <a:pt x="29" y="28"/>
                  </a:lnTo>
                  <a:lnTo>
                    <a:pt x="0" y="0"/>
                  </a:lnTo>
                  <a:lnTo>
                    <a:pt x="57" y="28"/>
                  </a:lnTo>
                  <a:lnTo>
                    <a:pt x="85" y="8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1" name="Freeform 761"/>
            <p:cNvSpPr>
              <a:spLocks/>
            </p:cNvSpPr>
            <p:nvPr/>
          </p:nvSpPr>
          <p:spPr bwMode="auto">
            <a:xfrm>
              <a:off x="5109" y="2570"/>
              <a:ext cx="142" cy="142"/>
            </a:xfrm>
            <a:custGeom>
              <a:avLst/>
              <a:gdLst>
                <a:gd name="T0" fmla="*/ 29 w 142"/>
                <a:gd name="T1" fmla="*/ 29 h 142"/>
                <a:gd name="T2" fmla="*/ 57 w 142"/>
                <a:gd name="T3" fmla="*/ 29 h 142"/>
                <a:gd name="T4" fmla="*/ 85 w 142"/>
                <a:gd name="T5" fmla="*/ 0 h 142"/>
                <a:gd name="T6" fmla="*/ 114 w 142"/>
                <a:gd name="T7" fmla="*/ 0 h 142"/>
                <a:gd name="T8" fmla="*/ 114 w 142"/>
                <a:gd name="T9" fmla="*/ 85 h 142"/>
                <a:gd name="T10" fmla="*/ 142 w 142"/>
                <a:gd name="T11" fmla="*/ 114 h 142"/>
                <a:gd name="T12" fmla="*/ 85 w 142"/>
                <a:gd name="T13" fmla="*/ 142 h 142"/>
                <a:gd name="T14" fmla="*/ 29 w 142"/>
                <a:gd name="T15" fmla="*/ 114 h 142"/>
                <a:gd name="T16" fmla="*/ 0 w 142"/>
                <a:gd name="T17" fmla="*/ 85 h 142"/>
                <a:gd name="T18" fmla="*/ 0 w 142"/>
                <a:gd name="T19" fmla="*/ 57 h 142"/>
                <a:gd name="T20" fmla="*/ 29 w 142"/>
                <a:gd name="T21" fmla="*/ 29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42" h="142">
                  <a:moveTo>
                    <a:pt x="29" y="29"/>
                  </a:moveTo>
                  <a:lnTo>
                    <a:pt x="57" y="29"/>
                  </a:lnTo>
                  <a:lnTo>
                    <a:pt x="85" y="0"/>
                  </a:lnTo>
                  <a:lnTo>
                    <a:pt x="114" y="0"/>
                  </a:lnTo>
                  <a:lnTo>
                    <a:pt x="114" y="85"/>
                  </a:lnTo>
                  <a:lnTo>
                    <a:pt x="142" y="114"/>
                  </a:lnTo>
                  <a:lnTo>
                    <a:pt x="85" y="142"/>
                  </a:lnTo>
                  <a:lnTo>
                    <a:pt x="29" y="114"/>
                  </a:lnTo>
                  <a:lnTo>
                    <a:pt x="0" y="85"/>
                  </a:lnTo>
                  <a:lnTo>
                    <a:pt x="0" y="57"/>
                  </a:lnTo>
                  <a:lnTo>
                    <a:pt x="29" y="29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2" name="Freeform 762"/>
            <p:cNvSpPr>
              <a:spLocks/>
            </p:cNvSpPr>
            <p:nvPr/>
          </p:nvSpPr>
          <p:spPr bwMode="auto">
            <a:xfrm>
              <a:off x="4996" y="2485"/>
              <a:ext cx="142" cy="199"/>
            </a:xfrm>
            <a:custGeom>
              <a:avLst/>
              <a:gdLst>
                <a:gd name="T0" fmla="*/ 113 w 142"/>
                <a:gd name="T1" fmla="*/ 170 h 199"/>
                <a:gd name="T2" fmla="*/ 113 w 142"/>
                <a:gd name="T3" fmla="*/ 142 h 199"/>
                <a:gd name="T4" fmla="*/ 142 w 142"/>
                <a:gd name="T5" fmla="*/ 114 h 199"/>
                <a:gd name="T6" fmla="*/ 113 w 142"/>
                <a:gd name="T7" fmla="*/ 57 h 199"/>
                <a:gd name="T8" fmla="*/ 142 w 142"/>
                <a:gd name="T9" fmla="*/ 29 h 199"/>
                <a:gd name="T10" fmla="*/ 113 w 142"/>
                <a:gd name="T11" fmla="*/ 0 h 199"/>
                <a:gd name="T12" fmla="*/ 85 w 142"/>
                <a:gd name="T13" fmla="*/ 29 h 199"/>
                <a:gd name="T14" fmla="*/ 28 w 142"/>
                <a:gd name="T15" fmla="*/ 29 h 199"/>
                <a:gd name="T16" fmla="*/ 0 w 142"/>
                <a:gd name="T17" fmla="*/ 85 h 199"/>
                <a:gd name="T18" fmla="*/ 57 w 142"/>
                <a:gd name="T19" fmla="*/ 114 h 199"/>
                <a:gd name="T20" fmla="*/ 57 w 142"/>
                <a:gd name="T21" fmla="*/ 170 h 199"/>
                <a:gd name="T22" fmla="*/ 85 w 142"/>
                <a:gd name="T23" fmla="*/ 199 h 199"/>
                <a:gd name="T24" fmla="*/ 113 w 142"/>
                <a:gd name="T25" fmla="*/ 170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2" h="199">
                  <a:moveTo>
                    <a:pt x="113" y="170"/>
                  </a:moveTo>
                  <a:lnTo>
                    <a:pt x="113" y="142"/>
                  </a:lnTo>
                  <a:lnTo>
                    <a:pt x="142" y="114"/>
                  </a:lnTo>
                  <a:lnTo>
                    <a:pt x="113" y="57"/>
                  </a:lnTo>
                  <a:lnTo>
                    <a:pt x="142" y="29"/>
                  </a:lnTo>
                  <a:lnTo>
                    <a:pt x="113" y="0"/>
                  </a:lnTo>
                  <a:lnTo>
                    <a:pt x="85" y="29"/>
                  </a:lnTo>
                  <a:lnTo>
                    <a:pt x="28" y="29"/>
                  </a:lnTo>
                  <a:lnTo>
                    <a:pt x="0" y="85"/>
                  </a:lnTo>
                  <a:lnTo>
                    <a:pt x="57" y="114"/>
                  </a:lnTo>
                  <a:lnTo>
                    <a:pt x="57" y="170"/>
                  </a:lnTo>
                  <a:lnTo>
                    <a:pt x="85" y="199"/>
                  </a:lnTo>
                  <a:lnTo>
                    <a:pt x="113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3" name="Freeform 763"/>
            <p:cNvSpPr>
              <a:spLocks/>
            </p:cNvSpPr>
            <p:nvPr/>
          </p:nvSpPr>
          <p:spPr bwMode="auto">
            <a:xfrm>
              <a:off x="5081" y="2684"/>
              <a:ext cx="170" cy="198"/>
            </a:xfrm>
            <a:custGeom>
              <a:avLst/>
              <a:gdLst>
                <a:gd name="T0" fmla="*/ 170 w 170"/>
                <a:gd name="T1" fmla="*/ 0 h 198"/>
                <a:gd name="T2" fmla="*/ 113 w 170"/>
                <a:gd name="T3" fmla="*/ 28 h 198"/>
                <a:gd name="T4" fmla="*/ 57 w 170"/>
                <a:gd name="T5" fmla="*/ 0 h 198"/>
                <a:gd name="T6" fmla="*/ 57 w 170"/>
                <a:gd name="T7" fmla="*/ 57 h 198"/>
                <a:gd name="T8" fmla="*/ 0 w 170"/>
                <a:gd name="T9" fmla="*/ 113 h 198"/>
                <a:gd name="T10" fmla="*/ 28 w 170"/>
                <a:gd name="T11" fmla="*/ 170 h 198"/>
                <a:gd name="T12" fmla="*/ 85 w 170"/>
                <a:gd name="T13" fmla="*/ 198 h 198"/>
                <a:gd name="T14" fmla="*/ 85 w 170"/>
                <a:gd name="T15" fmla="*/ 113 h 198"/>
                <a:gd name="T16" fmla="*/ 170 w 170"/>
                <a:gd name="T17" fmla="*/ 28 h 198"/>
                <a:gd name="T18" fmla="*/ 170 w 170"/>
                <a:gd name="T19" fmla="*/ 0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0" h="198">
                  <a:moveTo>
                    <a:pt x="170" y="0"/>
                  </a:moveTo>
                  <a:lnTo>
                    <a:pt x="113" y="28"/>
                  </a:lnTo>
                  <a:lnTo>
                    <a:pt x="57" y="0"/>
                  </a:lnTo>
                  <a:lnTo>
                    <a:pt x="57" y="57"/>
                  </a:lnTo>
                  <a:lnTo>
                    <a:pt x="0" y="113"/>
                  </a:lnTo>
                  <a:lnTo>
                    <a:pt x="28" y="170"/>
                  </a:lnTo>
                  <a:lnTo>
                    <a:pt x="85" y="198"/>
                  </a:lnTo>
                  <a:lnTo>
                    <a:pt x="85" y="113"/>
                  </a:lnTo>
                  <a:lnTo>
                    <a:pt x="170" y="28"/>
                  </a:lnTo>
                  <a:lnTo>
                    <a:pt x="17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4" name="Freeform 764"/>
            <p:cNvSpPr>
              <a:spLocks/>
            </p:cNvSpPr>
            <p:nvPr/>
          </p:nvSpPr>
          <p:spPr bwMode="auto">
            <a:xfrm>
              <a:off x="4996" y="2797"/>
              <a:ext cx="170" cy="142"/>
            </a:xfrm>
            <a:custGeom>
              <a:avLst/>
              <a:gdLst>
                <a:gd name="T0" fmla="*/ 85 w 170"/>
                <a:gd name="T1" fmla="*/ 0 h 142"/>
                <a:gd name="T2" fmla="*/ 28 w 170"/>
                <a:gd name="T3" fmla="*/ 29 h 142"/>
                <a:gd name="T4" fmla="*/ 0 w 170"/>
                <a:gd name="T5" fmla="*/ 57 h 142"/>
                <a:gd name="T6" fmla="*/ 0 w 170"/>
                <a:gd name="T7" fmla="*/ 114 h 142"/>
                <a:gd name="T8" fmla="*/ 28 w 170"/>
                <a:gd name="T9" fmla="*/ 142 h 142"/>
                <a:gd name="T10" fmla="*/ 113 w 170"/>
                <a:gd name="T11" fmla="*/ 142 h 142"/>
                <a:gd name="T12" fmla="*/ 170 w 170"/>
                <a:gd name="T13" fmla="*/ 85 h 142"/>
                <a:gd name="T14" fmla="*/ 113 w 170"/>
                <a:gd name="T15" fmla="*/ 57 h 142"/>
                <a:gd name="T16" fmla="*/ 85 w 170"/>
                <a:gd name="T17" fmla="*/ 0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142">
                  <a:moveTo>
                    <a:pt x="85" y="0"/>
                  </a:moveTo>
                  <a:lnTo>
                    <a:pt x="28" y="29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28" y="142"/>
                  </a:lnTo>
                  <a:lnTo>
                    <a:pt x="113" y="142"/>
                  </a:lnTo>
                  <a:lnTo>
                    <a:pt x="170" y="85"/>
                  </a:lnTo>
                  <a:lnTo>
                    <a:pt x="113" y="57"/>
                  </a:lnTo>
                  <a:lnTo>
                    <a:pt x="8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5" name="Freeform 765"/>
            <p:cNvSpPr>
              <a:spLocks/>
            </p:cNvSpPr>
            <p:nvPr/>
          </p:nvSpPr>
          <p:spPr bwMode="auto">
            <a:xfrm>
              <a:off x="5024" y="2939"/>
              <a:ext cx="114" cy="85"/>
            </a:xfrm>
            <a:custGeom>
              <a:avLst/>
              <a:gdLst>
                <a:gd name="T0" fmla="*/ 85 w 114"/>
                <a:gd name="T1" fmla="*/ 0 h 85"/>
                <a:gd name="T2" fmla="*/ 0 w 114"/>
                <a:gd name="T3" fmla="*/ 0 h 85"/>
                <a:gd name="T4" fmla="*/ 29 w 114"/>
                <a:gd name="T5" fmla="*/ 57 h 85"/>
                <a:gd name="T6" fmla="*/ 85 w 114"/>
                <a:gd name="T7" fmla="*/ 85 h 85"/>
                <a:gd name="T8" fmla="*/ 114 w 114"/>
                <a:gd name="T9" fmla="*/ 85 h 85"/>
                <a:gd name="T10" fmla="*/ 57 w 114"/>
                <a:gd name="T11" fmla="*/ 28 h 85"/>
                <a:gd name="T12" fmla="*/ 85 w 114"/>
                <a:gd name="T13" fmla="*/ 0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4" h="85">
                  <a:moveTo>
                    <a:pt x="85" y="0"/>
                  </a:moveTo>
                  <a:lnTo>
                    <a:pt x="0" y="0"/>
                  </a:lnTo>
                  <a:lnTo>
                    <a:pt x="29" y="57"/>
                  </a:lnTo>
                  <a:lnTo>
                    <a:pt x="85" y="85"/>
                  </a:lnTo>
                  <a:lnTo>
                    <a:pt x="114" y="85"/>
                  </a:lnTo>
                  <a:lnTo>
                    <a:pt x="57" y="28"/>
                  </a:lnTo>
                  <a:lnTo>
                    <a:pt x="8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6" name="Freeform 766"/>
            <p:cNvSpPr>
              <a:spLocks/>
            </p:cNvSpPr>
            <p:nvPr/>
          </p:nvSpPr>
          <p:spPr bwMode="auto">
            <a:xfrm>
              <a:off x="4996" y="2996"/>
              <a:ext cx="283" cy="198"/>
            </a:xfrm>
            <a:custGeom>
              <a:avLst/>
              <a:gdLst>
                <a:gd name="T0" fmla="*/ 142 w 283"/>
                <a:gd name="T1" fmla="*/ 28 h 198"/>
                <a:gd name="T2" fmla="*/ 113 w 283"/>
                <a:gd name="T3" fmla="*/ 28 h 198"/>
                <a:gd name="T4" fmla="*/ 57 w 283"/>
                <a:gd name="T5" fmla="*/ 0 h 198"/>
                <a:gd name="T6" fmla="*/ 0 w 283"/>
                <a:gd name="T7" fmla="*/ 28 h 198"/>
                <a:gd name="T8" fmla="*/ 0 w 283"/>
                <a:gd name="T9" fmla="*/ 85 h 198"/>
                <a:gd name="T10" fmla="*/ 0 w 283"/>
                <a:gd name="T11" fmla="*/ 141 h 198"/>
                <a:gd name="T12" fmla="*/ 28 w 283"/>
                <a:gd name="T13" fmla="*/ 141 h 198"/>
                <a:gd name="T14" fmla="*/ 85 w 283"/>
                <a:gd name="T15" fmla="*/ 198 h 198"/>
                <a:gd name="T16" fmla="*/ 113 w 283"/>
                <a:gd name="T17" fmla="*/ 198 h 198"/>
                <a:gd name="T18" fmla="*/ 170 w 283"/>
                <a:gd name="T19" fmla="*/ 198 h 198"/>
                <a:gd name="T20" fmla="*/ 255 w 283"/>
                <a:gd name="T21" fmla="*/ 113 h 198"/>
                <a:gd name="T22" fmla="*/ 283 w 283"/>
                <a:gd name="T23" fmla="*/ 113 h 198"/>
                <a:gd name="T24" fmla="*/ 283 w 283"/>
                <a:gd name="T25" fmla="*/ 56 h 198"/>
                <a:gd name="T26" fmla="*/ 255 w 283"/>
                <a:gd name="T27" fmla="*/ 56 h 198"/>
                <a:gd name="T28" fmla="*/ 283 w 283"/>
                <a:gd name="T29" fmla="*/ 28 h 198"/>
                <a:gd name="T30" fmla="*/ 255 w 283"/>
                <a:gd name="T31" fmla="*/ 0 h 198"/>
                <a:gd name="T32" fmla="*/ 170 w 283"/>
                <a:gd name="T33" fmla="*/ 28 h 198"/>
                <a:gd name="T34" fmla="*/ 170 w 283"/>
                <a:gd name="T35" fmla="*/ 85 h 198"/>
                <a:gd name="T36" fmla="*/ 142 w 283"/>
                <a:gd name="T37" fmla="*/ 56 h 198"/>
                <a:gd name="T38" fmla="*/ 142 w 283"/>
                <a:gd name="T39" fmla="*/ 28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83" h="198">
                  <a:moveTo>
                    <a:pt x="142" y="28"/>
                  </a:moveTo>
                  <a:lnTo>
                    <a:pt x="113" y="28"/>
                  </a:lnTo>
                  <a:lnTo>
                    <a:pt x="57" y="0"/>
                  </a:lnTo>
                  <a:lnTo>
                    <a:pt x="0" y="28"/>
                  </a:lnTo>
                  <a:lnTo>
                    <a:pt x="0" y="85"/>
                  </a:lnTo>
                  <a:lnTo>
                    <a:pt x="0" y="141"/>
                  </a:lnTo>
                  <a:lnTo>
                    <a:pt x="28" y="141"/>
                  </a:lnTo>
                  <a:lnTo>
                    <a:pt x="85" y="198"/>
                  </a:lnTo>
                  <a:lnTo>
                    <a:pt x="113" y="198"/>
                  </a:lnTo>
                  <a:lnTo>
                    <a:pt x="170" y="198"/>
                  </a:lnTo>
                  <a:lnTo>
                    <a:pt x="255" y="113"/>
                  </a:lnTo>
                  <a:lnTo>
                    <a:pt x="283" y="113"/>
                  </a:lnTo>
                  <a:lnTo>
                    <a:pt x="283" y="56"/>
                  </a:lnTo>
                  <a:lnTo>
                    <a:pt x="255" y="56"/>
                  </a:lnTo>
                  <a:lnTo>
                    <a:pt x="283" y="28"/>
                  </a:lnTo>
                  <a:lnTo>
                    <a:pt x="255" y="0"/>
                  </a:lnTo>
                  <a:lnTo>
                    <a:pt x="170" y="28"/>
                  </a:lnTo>
                  <a:lnTo>
                    <a:pt x="170" y="85"/>
                  </a:lnTo>
                  <a:lnTo>
                    <a:pt x="142" y="56"/>
                  </a:lnTo>
                  <a:lnTo>
                    <a:pt x="142" y="2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7" name="Freeform 767"/>
            <p:cNvSpPr>
              <a:spLocks/>
            </p:cNvSpPr>
            <p:nvPr/>
          </p:nvSpPr>
          <p:spPr bwMode="auto">
            <a:xfrm>
              <a:off x="4882" y="3024"/>
              <a:ext cx="199" cy="283"/>
            </a:xfrm>
            <a:custGeom>
              <a:avLst/>
              <a:gdLst>
                <a:gd name="T0" fmla="*/ 114 w 199"/>
                <a:gd name="T1" fmla="*/ 113 h 283"/>
                <a:gd name="T2" fmla="*/ 114 w 199"/>
                <a:gd name="T3" fmla="*/ 57 h 283"/>
                <a:gd name="T4" fmla="*/ 86 w 199"/>
                <a:gd name="T5" fmla="*/ 57 h 283"/>
                <a:gd name="T6" fmla="*/ 86 w 199"/>
                <a:gd name="T7" fmla="*/ 28 h 283"/>
                <a:gd name="T8" fmla="*/ 57 w 199"/>
                <a:gd name="T9" fmla="*/ 0 h 283"/>
                <a:gd name="T10" fmla="*/ 29 w 199"/>
                <a:gd name="T11" fmla="*/ 57 h 283"/>
                <a:gd name="T12" fmla="*/ 57 w 199"/>
                <a:gd name="T13" fmla="*/ 57 h 283"/>
                <a:gd name="T14" fmla="*/ 0 w 199"/>
                <a:gd name="T15" fmla="*/ 113 h 283"/>
                <a:gd name="T16" fmla="*/ 29 w 199"/>
                <a:gd name="T17" fmla="*/ 142 h 283"/>
                <a:gd name="T18" fmla="*/ 29 w 199"/>
                <a:gd name="T19" fmla="*/ 113 h 283"/>
                <a:gd name="T20" fmla="*/ 57 w 199"/>
                <a:gd name="T21" fmla="*/ 142 h 283"/>
                <a:gd name="T22" fmla="*/ 29 w 199"/>
                <a:gd name="T23" fmla="*/ 170 h 283"/>
                <a:gd name="T24" fmla="*/ 29 w 199"/>
                <a:gd name="T25" fmla="*/ 198 h 283"/>
                <a:gd name="T26" fmla="*/ 57 w 199"/>
                <a:gd name="T27" fmla="*/ 198 h 283"/>
                <a:gd name="T28" fmla="*/ 57 w 199"/>
                <a:gd name="T29" fmla="*/ 227 h 283"/>
                <a:gd name="T30" fmla="*/ 114 w 199"/>
                <a:gd name="T31" fmla="*/ 283 h 283"/>
                <a:gd name="T32" fmla="*/ 142 w 199"/>
                <a:gd name="T33" fmla="*/ 255 h 283"/>
                <a:gd name="T34" fmla="*/ 142 w 199"/>
                <a:gd name="T35" fmla="*/ 227 h 283"/>
                <a:gd name="T36" fmla="*/ 199 w 199"/>
                <a:gd name="T37" fmla="*/ 198 h 283"/>
                <a:gd name="T38" fmla="*/ 199 w 199"/>
                <a:gd name="T39" fmla="*/ 170 h 283"/>
                <a:gd name="T40" fmla="*/ 142 w 199"/>
                <a:gd name="T41" fmla="*/ 113 h 283"/>
                <a:gd name="T42" fmla="*/ 114 w 199"/>
                <a:gd name="T43" fmla="*/ 113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99" h="283">
                  <a:moveTo>
                    <a:pt x="114" y="113"/>
                  </a:moveTo>
                  <a:lnTo>
                    <a:pt x="114" y="57"/>
                  </a:lnTo>
                  <a:lnTo>
                    <a:pt x="86" y="57"/>
                  </a:lnTo>
                  <a:lnTo>
                    <a:pt x="86" y="28"/>
                  </a:lnTo>
                  <a:lnTo>
                    <a:pt x="57" y="0"/>
                  </a:lnTo>
                  <a:lnTo>
                    <a:pt x="29" y="57"/>
                  </a:lnTo>
                  <a:lnTo>
                    <a:pt x="57" y="57"/>
                  </a:lnTo>
                  <a:lnTo>
                    <a:pt x="0" y="113"/>
                  </a:lnTo>
                  <a:lnTo>
                    <a:pt x="29" y="142"/>
                  </a:lnTo>
                  <a:lnTo>
                    <a:pt x="29" y="113"/>
                  </a:lnTo>
                  <a:lnTo>
                    <a:pt x="57" y="142"/>
                  </a:lnTo>
                  <a:lnTo>
                    <a:pt x="29" y="170"/>
                  </a:lnTo>
                  <a:lnTo>
                    <a:pt x="29" y="198"/>
                  </a:lnTo>
                  <a:lnTo>
                    <a:pt x="57" y="198"/>
                  </a:lnTo>
                  <a:lnTo>
                    <a:pt x="57" y="227"/>
                  </a:lnTo>
                  <a:lnTo>
                    <a:pt x="114" y="283"/>
                  </a:lnTo>
                  <a:lnTo>
                    <a:pt x="142" y="255"/>
                  </a:lnTo>
                  <a:lnTo>
                    <a:pt x="142" y="227"/>
                  </a:lnTo>
                  <a:lnTo>
                    <a:pt x="199" y="198"/>
                  </a:lnTo>
                  <a:lnTo>
                    <a:pt x="199" y="170"/>
                  </a:lnTo>
                  <a:lnTo>
                    <a:pt x="142" y="113"/>
                  </a:lnTo>
                  <a:lnTo>
                    <a:pt x="114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8" name="Freeform 768"/>
            <p:cNvSpPr>
              <a:spLocks/>
            </p:cNvSpPr>
            <p:nvPr/>
          </p:nvSpPr>
          <p:spPr bwMode="auto">
            <a:xfrm>
              <a:off x="4741" y="3081"/>
              <a:ext cx="255" cy="312"/>
            </a:xfrm>
            <a:custGeom>
              <a:avLst/>
              <a:gdLst>
                <a:gd name="T0" fmla="*/ 198 w 255"/>
                <a:gd name="T1" fmla="*/ 0 h 312"/>
                <a:gd name="T2" fmla="*/ 170 w 255"/>
                <a:gd name="T3" fmla="*/ 0 h 312"/>
                <a:gd name="T4" fmla="*/ 113 w 255"/>
                <a:gd name="T5" fmla="*/ 28 h 312"/>
                <a:gd name="T6" fmla="*/ 85 w 255"/>
                <a:gd name="T7" fmla="*/ 0 h 312"/>
                <a:gd name="T8" fmla="*/ 85 w 255"/>
                <a:gd name="T9" fmla="*/ 28 h 312"/>
                <a:gd name="T10" fmla="*/ 28 w 255"/>
                <a:gd name="T11" fmla="*/ 56 h 312"/>
                <a:gd name="T12" fmla="*/ 0 w 255"/>
                <a:gd name="T13" fmla="*/ 85 h 312"/>
                <a:gd name="T14" fmla="*/ 28 w 255"/>
                <a:gd name="T15" fmla="*/ 141 h 312"/>
                <a:gd name="T16" fmla="*/ 28 w 255"/>
                <a:gd name="T17" fmla="*/ 113 h 312"/>
                <a:gd name="T18" fmla="*/ 56 w 255"/>
                <a:gd name="T19" fmla="*/ 113 h 312"/>
                <a:gd name="T20" fmla="*/ 56 w 255"/>
                <a:gd name="T21" fmla="*/ 170 h 312"/>
                <a:gd name="T22" fmla="*/ 28 w 255"/>
                <a:gd name="T23" fmla="*/ 198 h 312"/>
                <a:gd name="T24" fmla="*/ 28 w 255"/>
                <a:gd name="T25" fmla="*/ 283 h 312"/>
                <a:gd name="T26" fmla="*/ 85 w 255"/>
                <a:gd name="T27" fmla="*/ 283 h 312"/>
                <a:gd name="T28" fmla="*/ 85 w 255"/>
                <a:gd name="T29" fmla="*/ 312 h 312"/>
                <a:gd name="T30" fmla="*/ 113 w 255"/>
                <a:gd name="T31" fmla="*/ 283 h 312"/>
                <a:gd name="T32" fmla="*/ 198 w 255"/>
                <a:gd name="T33" fmla="*/ 255 h 312"/>
                <a:gd name="T34" fmla="*/ 255 w 255"/>
                <a:gd name="T35" fmla="*/ 226 h 312"/>
                <a:gd name="T36" fmla="*/ 198 w 255"/>
                <a:gd name="T37" fmla="*/ 170 h 312"/>
                <a:gd name="T38" fmla="*/ 198 w 255"/>
                <a:gd name="T39" fmla="*/ 141 h 312"/>
                <a:gd name="T40" fmla="*/ 170 w 255"/>
                <a:gd name="T41" fmla="*/ 141 h 312"/>
                <a:gd name="T42" fmla="*/ 170 w 255"/>
                <a:gd name="T43" fmla="*/ 113 h 312"/>
                <a:gd name="T44" fmla="*/ 198 w 255"/>
                <a:gd name="T45" fmla="*/ 85 h 312"/>
                <a:gd name="T46" fmla="*/ 170 w 255"/>
                <a:gd name="T47" fmla="*/ 56 h 312"/>
                <a:gd name="T48" fmla="*/ 170 w 255"/>
                <a:gd name="T49" fmla="*/ 85 h 312"/>
                <a:gd name="T50" fmla="*/ 141 w 255"/>
                <a:gd name="T51" fmla="*/ 56 h 312"/>
                <a:gd name="T52" fmla="*/ 198 w 255"/>
                <a:gd name="T53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55" h="312">
                  <a:moveTo>
                    <a:pt x="198" y="0"/>
                  </a:moveTo>
                  <a:lnTo>
                    <a:pt x="170" y="0"/>
                  </a:lnTo>
                  <a:lnTo>
                    <a:pt x="113" y="28"/>
                  </a:lnTo>
                  <a:lnTo>
                    <a:pt x="85" y="0"/>
                  </a:lnTo>
                  <a:lnTo>
                    <a:pt x="85" y="28"/>
                  </a:lnTo>
                  <a:lnTo>
                    <a:pt x="28" y="56"/>
                  </a:lnTo>
                  <a:lnTo>
                    <a:pt x="0" y="85"/>
                  </a:lnTo>
                  <a:lnTo>
                    <a:pt x="28" y="141"/>
                  </a:lnTo>
                  <a:lnTo>
                    <a:pt x="28" y="113"/>
                  </a:lnTo>
                  <a:lnTo>
                    <a:pt x="56" y="113"/>
                  </a:lnTo>
                  <a:lnTo>
                    <a:pt x="56" y="170"/>
                  </a:lnTo>
                  <a:lnTo>
                    <a:pt x="28" y="198"/>
                  </a:lnTo>
                  <a:lnTo>
                    <a:pt x="28" y="283"/>
                  </a:lnTo>
                  <a:lnTo>
                    <a:pt x="85" y="283"/>
                  </a:lnTo>
                  <a:lnTo>
                    <a:pt x="85" y="312"/>
                  </a:lnTo>
                  <a:lnTo>
                    <a:pt x="113" y="283"/>
                  </a:lnTo>
                  <a:lnTo>
                    <a:pt x="198" y="255"/>
                  </a:lnTo>
                  <a:lnTo>
                    <a:pt x="255" y="226"/>
                  </a:lnTo>
                  <a:lnTo>
                    <a:pt x="198" y="170"/>
                  </a:lnTo>
                  <a:lnTo>
                    <a:pt x="198" y="141"/>
                  </a:lnTo>
                  <a:lnTo>
                    <a:pt x="170" y="141"/>
                  </a:lnTo>
                  <a:lnTo>
                    <a:pt x="170" y="113"/>
                  </a:lnTo>
                  <a:lnTo>
                    <a:pt x="198" y="85"/>
                  </a:lnTo>
                  <a:lnTo>
                    <a:pt x="170" y="56"/>
                  </a:lnTo>
                  <a:lnTo>
                    <a:pt x="170" y="85"/>
                  </a:lnTo>
                  <a:lnTo>
                    <a:pt x="141" y="56"/>
                  </a:lnTo>
                  <a:lnTo>
                    <a:pt x="198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09" name="Freeform 769"/>
            <p:cNvSpPr>
              <a:spLocks/>
            </p:cNvSpPr>
            <p:nvPr/>
          </p:nvSpPr>
          <p:spPr bwMode="auto">
            <a:xfrm>
              <a:off x="4939" y="2911"/>
              <a:ext cx="114" cy="170"/>
            </a:xfrm>
            <a:custGeom>
              <a:avLst/>
              <a:gdLst>
                <a:gd name="T0" fmla="*/ 57 w 114"/>
                <a:gd name="T1" fmla="*/ 0 h 170"/>
                <a:gd name="T2" fmla="*/ 85 w 114"/>
                <a:gd name="T3" fmla="*/ 28 h 170"/>
                <a:gd name="T4" fmla="*/ 114 w 114"/>
                <a:gd name="T5" fmla="*/ 85 h 170"/>
                <a:gd name="T6" fmla="*/ 57 w 114"/>
                <a:gd name="T7" fmla="*/ 113 h 170"/>
                <a:gd name="T8" fmla="*/ 57 w 114"/>
                <a:gd name="T9" fmla="*/ 170 h 170"/>
                <a:gd name="T10" fmla="*/ 29 w 114"/>
                <a:gd name="T11" fmla="*/ 170 h 170"/>
                <a:gd name="T12" fmla="*/ 29 w 114"/>
                <a:gd name="T13" fmla="*/ 141 h 170"/>
                <a:gd name="T14" fmla="*/ 0 w 114"/>
                <a:gd name="T15" fmla="*/ 113 h 170"/>
                <a:gd name="T16" fmla="*/ 29 w 114"/>
                <a:gd name="T17" fmla="*/ 85 h 170"/>
                <a:gd name="T18" fmla="*/ 29 w 114"/>
                <a:gd name="T19" fmla="*/ 28 h 170"/>
                <a:gd name="T20" fmla="*/ 57 w 114"/>
                <a:gd name="T21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14" h="170">
                  <a:moveTo>
                    <a:pt x="57" y="0"/>
                  </a:moveTo>
                  <a:lnTo>
                    <a:pt x="85" y="28"/>
                  </a:lnTo>
                  <a:lnTo>
                    <a:pt x="114" y="85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29" y="170"/>
                  </a:lnTo>
                  <a:lnTo>
                    <a:pt x="29" y="141"/>
                  </a:lnTo>
                  <a:lnTo>
                    <a:pt x="0" y="113"/>
                  </a:lnTo>
                  <a:lnTo>
                    <a:pt x="29" y="85"/>
                  </a:lnTo>
                  <a:lnTo>
                    <a:pt x="29" y="28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10" name="Freeform 770"/>
            <p:cNvSpPr>
              <a:spLocks/>
            </p:cNvSpPr>
            <p:nvPr/>
          </p:nvSpPr>
          <p:spPr bwMode="auto">
            <a:xfrm>
              <a:off x="4741" y="2967"/>
              <a:ext cx="198" cy="170"/>
            </a:xfrm>
            <a:custGeom>
              <a:avLst/>
              <a:gdLst>
                <a:gd name="T0" fmla="*/ 198 w 198"/>
                <a:gd name="T1" fmla="*/ 57 h 170"/>
                <a:gd name="T2" fmla="*/ 170 w 198"/>
                <a:gd name="T3" fmla="*/ 29 h 170"/>
                <a:gd name="T4" fmla="*/ 141 w 198"/>
                <a:gd name="T5" fmla="*/ 29 h 170"/>
                <a:gd name="T6" fmla="*/ 113 w 198"/>
                <a:gd name="T7" fmla="*/ 0 h 170"/>
                <a:gd name="T8" fmla="*/ 85 w 198"/>
                <a:gd name="T9" fmla="*/ 57 h 170"/>
                <a:gd name="T10" fmla="*/ 0 w 198"/>
                <a:gd name="T11" fmla="*/ 85 h 170"/>
                <a:gd name="T12" fmla="*/ 28 w 198"/>
                <a:gd name="T13" fmla="*/ 114 h 170"/>
                <a:gd name="T14" fmla="*/ 0 w 198"/>
                <a:gd name="T15" fmla="*/ 142 h 170"/>
                <a:gd name="T16" fmla="*/ 0 w 198"/>
                <a:gd name="T17" fmla="*/ 170 h 170"/>
                <a:gd name="T18" fmla="*/ 28 w 198"/>
                <a:gd name="T19" fmla="*/ 170 h 170"/>
                <a:gd name="T20" fmla="*/ 85 w 198"/>
                <a:gd name="T21" fmla="*/ 142 h 170"/>
                <a:gd name="T22" fmla="*/ 85 w 198"/>
                <a:gd name="T23" fmla="*/ 114 h 170"/>
                <a:gd name="T24" fmla="*/ 113 w 198"/>
                <a:gd name="T25" fmla="*/ 142 h 170"/>
                <a:gd name="T26" fmla="*/ 170 w 198"/>
                <a:gd name="T27" fmla="*/ 114 h 170"/>
                <a:gd name="T28" fmla="*/ 198 w 198"/>
                <a:gd name="T29" fmla="*/ 57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98" h="170">
                  <a:moveTo>
                    <a:pt x="198" y="57"/>
                  </a:moveTo>
                  <a:lnTo>
                    <a:pt x="170" y="29"/>
                  </a:lnTo>
                  <a:lnTo>
                    <a:pt x="141" y="29"/>
                  </a:lnTo>
                  <a:lnTo>
                    <a:pt x="113" y="0"/>
                  </a:lnTo>
                  <a:lnTo>
                    <a:pt x="85" y="57"/>
                  </a:lnTo>
                  <a:lnTo>
                    <a:pt x="0" y="85"/>
                  </a:lnTo>
                  <a:lnTo>
                    <a:pt x="28" y="114"/>
                  </a:lnTo>
                  <a:lnTo>
                    <a:pt x="0" y="142"/>
                  </a:lnTo>
                  <a:lnTo>
                    <a:pt x="0" y="170"/>
                  </a:lnTo>
                  <a:lnTo>
                    <a:pt x="28" y="170"/>
                  </a:lnTo>
                  <a:lnTo>
                    <a:pt x="85" y="142"/>
                  </a:lnTo>
                  <a:lnTo>
                    <a:pt x="85" y="114"/>
                  </a:lnTo>
                  <a:lnTo>
                    <a:pt x="113" y="142"/>
                  </a:lnTo>
                  <a:lnTo>
                    <a:pt x="170" y="114"/>
                  </a:lnTo>
                  <a:lnTo>
                    <a:pt x="198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12" name="Freeform 772"/>
            <p:cNvSpPr>
              <a:spLocks/>
            </p:cNvSpPr>
            <p:nvPr/>
          </p:nvSpPr>
          <p:spPr bwMode="auto">
            <a:xfrm>
              <a:off x="4968" y="2655"/>
              <a:ext cx="170" cy="142"/>
            </a:xfrm>
            <a:custGeom>
              <a:avLst/>
              <a:gdLst>
                <a:gd name="T0" fmla="*/ 113 w 170"/>
                <a:gd name="T1" fmla="*/ 142 h 142"/>
                <a:gd name="T2" fmla="*/ 28 w 170"/>
                <a:gd name="T3" fmla="*/ 142 h 142"/>
                <a:gd name="T4" fmla="*/ 0 w 170"/>
                <a:gd name="T5" fmla="*/ 86 h 142"/>
                <a:gd name="T6" fmla="*/ 56 w 170"/>
                <a:gd name="T7" fmla="*/ 57 h 142"/>
                <a:gd name="T8" fmla="*/ 56 w 170"/>
                <a:gd name="T9" fmla="*/ 29 h 142"/>
                <a:gd name="T10" fmla="*/ 85 w 170"/>
                <a:gd name="T11" fmla="*/ 0 h 142"/>
                <a:gd name="T12" fmla="*/ 113 w 170"/>
                <a:gd name="T13" fmla="*/ 29 h 142"/>
                <a:gd name="T14" fmla="*/ 141 w 170"/>
                <a:gd name="T15" fmla="*/ 0 h 142"/>
                <a:gd name="T16" fmla="*/ 170 w 170"/>
                <a:gd name="T17" fmla="*/ 29 h 142"/>
                <a:gd name="T18" fmla="*/ 170 w 170"/>
                <a:gd name="T19" fmla="*/ 86 h 142"/>
                <a:gd name="T20" fmla="*/ 113 w 170"/>
                <a:gd name="T21" fmla="*/ 142 h 1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142">
                  <a:moveTo>
                    <a:pt x="113" y="142"/>
                  </a:moveTo>
                  <a:lnTo>
                    <a:pt x="28" y="142"/>
                  </a:lnTo>
                  <a:lnTo>
                    <a:pt x="0" y="86"/>
                  </a:lnTo>
                  <a:lnTo>
                    <a:pt x="56" y="57"/>
                  </a:lnTo>
                  <a:lnTo>
                    <a:pt x="56" y="29"/>
                  </a:lnTo>
                  <a:lnTo>
                    <a:pt x="85" y="0"/>
                  </a:lnTo>
                  <a:lnTo>
                    <a:pt x="113" y="29"/>
                  </a:lnTo>
                  <a:lnTo>
                    <a:pt x="141" y="0"/>
                  </a:lnTo>
                  <a:lnTo>
                    <a:pt x="170" y="29"/>
                  </a:lnTo>
                  <a:lnTo>
                    <a:pt x="170" y="86"/>
                  </a:lnTo>
                  <a:lnTo>
                    <a:pt x="113" y="142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14" name="Freeform 774"/>
            <p:cNvSpPr>
              <a:spLocks/>
            </p:cNvSpPr>
            <p:nvPr/>
          </p:nvSpPr>
          <p:spPr bwMode="auto">
            <a:xfrm>
              <a:off x="4826" y="2741"/>
              <a:ext cx="255" cy="113"/>
            </a:xfrm>
            <a:custGeom>
              <a:avLst/>
              <a:gdLst>
                <a:gd name="T0" fmla="*/ 142 w 255"/>
                <a:gd name="T1" fmla="*/ 0 h 113"/>
                <a:gd name="T2" fmla="*/ 85 w 255"/>
                <a:gd name="T3" fmla="*/ 0 h 113"/>
                <a:gd name="T4" fmla="*/ 0 w 255"/>
                <a:gd name="T5" fmla="*/ 85 h 113"/>
                <a:gd name="T6" fmla="*/ 85 w 255"/>
                <a:gd name="T7" fmla="*/ 113 h 113"/>
                <a:gd name="T8" fmla="*/ 170 w 255"/>
                <a:gd name="T9" fmla="*/ 113 h 113"/>
                <a:gd name="T10" fmla="*/ 198 w 255"/>
                <a:gd name="T11" fmla="*/ 85 h 113"/>
                <a:gd name="T12" fmla="*/ 255 w 255"/>
                <a:gd name="T13" fmla="*/ 56 h 113"/>
                <a:gd name="T14" fmla="*/ 170 w 255"/>
                <a:gd name="T15" fmla="*/ 56 h 113"/>
                <a:gd name="T16" fmla="*/ 142 w 255"/>
                <a:gd name="T17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5" h="113">
                  <a:moveTo>
                    <a:pt x="142" y="0"/>
                  </a:moveTo>
                  <a:lnTo>
                    <a:pt x="85" y="0"/>
                  </a:lnTo>
                  <a:lnTo>
                    <a:pt x="0" y="85"/>
                  </a:lnTo>
                  <a:lnTo>
                    <a:pt x="85" y="113"/>
                  </a:lnTo>
                  <a:lnTo>
                    <a:pt x="170" y="113"/>
                  </a:lnTo>
                  <a:lnTo>
                    <a:pt x="198" y="85"/>
                  </a:lnTo>
                  <a:lnTo>
                    <a:pt x="255" y="56"/>
                  </a:lnTo>
                  <a:lnTo>
                    <a:pt x="170" y="56"/>
                  </a:lnTo>
                  <a:lnTo>
                    <a:pt x="142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15" name="Freeform 775"/>
            <p:cNvSpPr>
              <a:spLocks/>
            </p:cNvSpPr>
            <p:nvPr/>
          </p:nvSpPr>
          <p:spPr bwMode="auto">
            <a:xfrm>
              <a:off x="4712" y="2797"/>
              <a:ext cx="284" cy="255"/>
            </a:xfrm>
            <a:custGeom>
              <a:avLst/>
              <a:gdLst>
                <a:gd name="T0" fmla="*/ 29 w 284"/>
                <a:gd name="T1" fmla="*/ 255 h 255"/>
                <a:gd name="T2" fmla="*/ 114 w 284"/>
                <a:gd name="T3" fmla="*/ 227 h 255"/>
                <a:gd name="T4" fmla="*/ 142 w 284"/>
                <a:gd name="T5" fmla="*/ 170 h 255"/>
                <a:gd name="T6" fmla="*/ 170 w 284"/>
                <a:gd name="T7" fmla="*/ 199 h 255"/>
                <a:gd name="T8" fmla="*/ 199 w 284"/>
                <a:gd name="T9" fmla="*/ 199 h 255"/>
                <a:gd name="T10" fmla="*/ 227 w 284"/>
                <a:gd name="T11" fmla="*/ 227 h 255"/>
                <a:gd name="T12" fmla="*/ 256 w 284"/>
                <a:gd name="T13" fmla="*/ 199 h 255"/>
                <a:gd name="T14" fmla="*/ 256 w 284"/>
                <a:gd name="T15" fmla="*/ 142 h 255"/>
                <a:gd name="T16" fmla="*/ 284 w 284"/>
                <a:gd name="T17" fmla="*/ 114 h 255"/>
                <a:gd name="T18" fmla="*/ 284 w 284"/>
                <a:gd name="T19" fmla="*/ 57 h 255"/>
                <a:gd name="T20" fmla="*/ 199 w 284"/>
                <a:gd name="T21" fmla="*/ 57 h 255"/>
                <a:gd name="T22" fmla="*/ 114 w 284"/>
                <a:gd name="T23" fmla="*/ 29 h 255"/>
                <a:gd name="T24" fmla="*/ 85 w 284"/>
                <a:gd name="T25" fmla="*/ 0 h 255"/>
                <a:gd name="T26" fmla="*/ 85 w 284"/>
                <a:gd name="T27" fmla="*/ 57 h 255"/>
                <a:gd name="T28" fmla="*/ 85 w 284"/>
                <a:gd name="T29" fmla="*/ 85 h 255"/>
                <a:gd name="T30" fmla="*/ 114 w 284"/>
                <a:gd name="T31" fmla="*/ 57 h 255"/>
                <a:gd name="T32" fmla="*/ 114 w 284"/>
                <a:gd name="T33" fmla="*/ 85 h 255"/>
                <a:gd name="T34" fmla="*/ 85 w 284"/>
                <a:gd name="T35" fmla="*/ 114 h 255"/>
                <a:gd name="T36" fmla="*/ 57 w 284"/>
                <a:gd name="T37" fmla="*/ 114 h 255"/>
                <a:gd name="T38" fmla="*/ 0 w 284"/>
                <a:gd name="T39" fmla="*/ 170 h 255"/>
                <a:gd name="T40" fmla="*/ 29 w 284"/>
                <a:gd name="T41" fmla="*/ 227 h 255"/>
                <a:gd name="T42" fmla="*/ 29 w 284"/>
                <a:gd name="T43" fmla="*/ 255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84" h="255">
                  <a:moveTo>
                    <a:pt x="29" y="255"/>
                  </a:moveTo>
                  <a:lnTo>
                    <a:pt x="114" y="227"/>
                  </a:lnTo>
                  <a:lnTo>
                    <a:pt x="142" y="170"/>
                  </a:lnTo>
                  <a:lnTo>
                    <a:pt x="170" y="199"/>
                  </a:lnTo>
                  <a:lnTo>
                    <a:pt x="199" y="199"/>
                  </a:lnTo>
                  <a:lnTo>
                    <a:pt x="227" y="227"/>
                  </a:lnTo>
                  <a:lnTo>
                    <a:pt x="256" y="199"/>
                  </a:lnTo>
                  <a:lnTo>
                    <a:pt x="256" y="142"/>
                  </a:lnTo>
                  <a:lnTo>
                    <a:pt x="284" y="114"/>
                  </a:lnTo>
                  <a:lnTo>
                    <a:pt x="284" y="57"/>
                  </a:lnTo>
                  <a:lnTo>
                    <a:pt x="199" y="57"/>
                  </a:lnTo>
                  <a:lnTo>
                    <a:pt x="114" y="29"/>
                  </a:lnTo>
                  <a:lnTo>
                    <a:pt x="85" y="0"/>
                  </a:lnTo>
                  <a:lnTo>
                    <a:pt x="85" y="57"/>
                  </a:lnTo>
                  <a:lnTo>
                    <a:pt x="85" y="85"/>
                  </a:lnTo>
                  <a:lnTo>
                    <a:pt x="114" y="57"/>
                  </a:lnTo>
                  <a:lnTo>
                    <a:pt x="114" y="85"/>
                  </a:lnTo>
                  <a:lnTo>
                    <a:pt x="85" y="114"/>
                  </a:lnTo>
                  <a:lnTo>
                    <a:pt x="57" y="114"/>
                  </a:lnTo>
                  <a:lnTo>
                    <a:pt x="0" y="170"/>
                  </a:lnTo>
                  <a:lnTo>
                    <a:pt x="29" y="227"/>
                  </a:lnTo>
                  <a:lnTo>
                    <a:pt x="29" y="255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016" name="Freeform 776"/>
            <p:cNvSpPr>
              <a:spLocks/>
            </p:cNvSpPr>
            <p:nvPr/>
          </p:nvSpPr>
          <p:spPr bwMode="auto">
            <a:xfrm>
              <a:off x="1395" y="5944"/>
              <a:ext cx="114" cy="57"/>
            </a:xfrm>
            <a:custGeom>
              <a:avLst/>
              <a:gdLst>
                <a:gd name="T0" fmla="*/ 114 w 114"/>
                <a:gd name="T1" fmla="*/ 0 h 57"/>
                <a:gd name="T2" fmla="*/ 57 w 114"/>
                <a:gd name="T3" fmla="*/ 57 h 57"/>
                <a:gd name="T4" fmla="*/ 0 w 114"/>
                <a:gd name="T5" fmla="*/ 57 h 57"/>
                <a:gd name="T6" fmla="*/ 86 w 114"/>
                <a:gd name="T7" fmla="*/ 0 h 57"/>
                <a:gd name="T8" fmla="*/ 114 w 114"/>
                <a:gd name="T9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4" h="57">
                  <a:moveTo>
                    <a:pt x="114" y="0"/>
                  </a:moveTo>
                  <a:lnTo>
                    <a:pt x="57" y="57"/>
                  </a:lnTo>
                  <a:lnTo>
                    <a:pt x="0" y="57"/>
                  </a:lnTo>
                  <a:lnTo>
                    <a:pt x="86" y="0"/>
                  </a:lnTo>
                  <a:lnTo>
                    <a:pt x="114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1142" name="Freeform 902"/>
            <p:cNvSpPr>
              <a:spLocks/>
            </p:cNvSpPr>
            <p:nvPr/>
          </p:nvSpPr>
          <p:spPr bwMode="auto">
            <a:xfrm>
              <a:off x="573" y="5689"/>
              <a:ext cx="341" cy="113"/>
            </a:xfrm>
            <a:custGeom>
              <a:avLst/>
              <a:gdLst>
                <a:gd name="T0" fmla="*/ 255 w 341"/>
                <a:gd name="T1" fmla="*/ 0 h 113"/>
                <a:gd name="T2" fmla="*/ 85 w 341"/>
                <a:gd name="T3" fmla="*/ 0 h 113"/>
                <a:gd name="T4" fmla="*/ 0 w 341"/>
                <a:gd name="T5" fmla="*/ 57 h 113"/>
                <a:gd name="T6" fmla="*/ 0 w 341"/>
                <a:gd name="T7" fmla="*/ 85 h 113"/>
                <a:gd name="T8" fmla="*/ 142 w 341"/>
                <a:gd name="T9" fmla="*/ 113 h 113"/>
                <a:gd name="T10" fmla="*/ 227 w 341"/>
                <a:gd name="T11" fmla="*/ 113 h 113"/>
                <a:gd name="T12" fmla="*/ 341 w 341"/>
                <a:gd name="T13" fmla="*/ 57 h 113"/>
                <a:gd name="T14" fmla="*/ 341 w 341"/>
                <a:gd name="T15" fmla="*/ 28 h 113"/>
                <a:gd name="T16" fmla="*/ 255 w 341"/>
                <a:gd name="T17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1" h="113">
                  <a:moveTo>
                    <a:pt x="255" y="0"/>
                  </a:moveTo>
                  <a:lnTo>
                    <a:pt x="85" y="0"/>
                  </a:lnTo>
                  <a:lnTo>
                    <a:pt x="0" y="57"/>
                  </a:lnTo>
                  <a:lnTo>
                    <a:pt x="0" y="85"/>
                  </a:lnTo>
                  <a:lnTo>
                    <a:pt x="142" y="113"/>
                  </a:lnTo>
                  <a:lnTo>
                    <a:pt x="227" y="113"/>
                  </a:lnTo>
                  <a:lnTo>
                    <a:pt x="341" y="57"/>
                  </a:lnTo>
                  <a:lnTo>
                    <a:pt x="341" y="28"/>
                  </a:lnTo>
                  <a:lnTo>
                    <a:pt x="255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134" name="テキスト ボックス 133">
            <a:extLst>
              <a:ext uri="{FF2B5EF4-FFF2-40B4-BE49-F238E27FC236}">
                <a16:creationId xmlns:a16="http://schemas.microsoft.com/office/drawing/2014/main" id="{65324306-A5A0-46B7-BED4-BDF8660F1058}"/>
              </a:ext>
            </a:extLst>
          </p:cNvPr>
          <p:cNvSpPr txBox="1"/>
          <p:nvPr/>
        </p:nvSpPr>
        <p:spPr>
          <a:xfrm>
            <a:off x="194987" y="169131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沖縄県</a:t>
            </a:r>
          </a:p>
        </p:txBody>
      </p:sp>
      <p:sp>
        <p:nvSpPr>
          <p:cNvPr id="135" name="テキスト ボックス 134">
            <a:extLst>
              <a:ext uri="{FF2B5EF4-FFF2-40B4-BE49-F238E27FC236}">
                <a16:creationId xmlns:a16="http://schemas.microsoft.com/office/drawing/2014/main" id="{B2A3E1A9-0706-4AD2-A549-B498B6D9F98E}"/>
              </a:ext>
            </a:extLst>
          </p:cNvPr>
          <p:cNvSpPr txBox="1"/>
          <p:nvPr/>
        </p:nvSpPr>
        <p:spPr>
          <a:xfrm>
            <a:off x="159709" y="591432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36" name="直線コネクタ 135">
            <a:extLst>
              <a:ext uri="{FF2B5EF4-FFF2-40B4-BE49-F238E27FC236}">
                <a16:creationId xmlns:a16="http://schemas.microsoft.com/office/drawing/2014/main" id="{BCACEC38-48B0-4AB0-A4BC-B41F1F355706}"/>
              </a:ext>
            </a:extLst>
          </p:cNvPr>
          <p:cNvCxnSpPr/>
          <p:nvPr/>
        </p:nvCxnSpPr>
        <p:spPr>
          <a:xfrm>
            <a:off x="186598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0" name="グループ化 139">
            <a:extLst>
              <a:ext uri="{FF2B5EF4-FFF2-40B4-BE49-F238E27FC236}">
                <a16:creationId xmlns:a16="http://schemas.microsoft.com/office/drawing/2014/main" id="{E4C5ED36-FF59-43CD-9837-A8F0624D9EE2}"/>
              </a:ext>
            </a:extLst>
          </p:cNvPr>
          <p:cNvGrpSpPr/>
          <p:nvPr/>
        </p:nvGrpSpPr>
        <p:grpSpPr>
          <a:xfrm>
            <a:off x="3642441" y="153033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1" name="四角形: 上の 2 つの角を丸める 140">
              <a:extLst>
                <a:ext uri="{FF2B5EF4-FFF2-40B4-BE49-F238E27FC236}">
                  <a16:creationId xmlns:a16="http://schemas.microsoft.com/office/drawing/2014/main" id="{88FF0FE9-E918-4A8D-B957-7A3BE8220D2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粟国村</a:t>
              </a:r>
            </a:p>
          </p:txBody>
        </p:sp>
        <p:sp>
          <p:nvSpPr>
            <p:cNvPr id="142" name="四角形: 上の 2 つの角を丸める 141">
              <a:extLst>
                <a:ext uri="{FF2B5EF4-FFF2-40B4-BE49-F238E27FC236}">
                  <a16:creationId xmlns:a16="http://schemas.microsoft.com/office/drawing/2014/main" id="{3BF34865-AE3F-4B5C-A201-DDE4FCAC74B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3" name="グループ化 142">
            <a:extLst>
              <a:ext uri="{FF2B5EF4-FFF2-40B4-BE49-F238E27FC236}">
                <a16:creationId xmlns:a16="http://schemas.microsoft.com/office/drawing/2014/main" id="{6AEE311A-C04F-408B-BE78-235FF2C92AEF}"/>
              </a:ext>
            </a:extLst>
          </p:cNvPr>
          <p:cNvGrpSpPr/>
          <p:nvPr/>
        </p:nvGrpSpPr>
        <p:grpSpPr>
          <a:xfrm>
            <a:off x="2291910" y="21776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4" name="四角形: 上の 2 つの角を丸める 143">
              <a:extLst>
                <a:ext uri="{FF2B5EF4-FFF2-40B4-BE49-F238E27FC236}">
                  <a16:creationId xmlns:a16="http://schemas.microsoft.com/office/drawing/2014/main" id="{BDAF21C9-70B7-485B-B2C6-FECD9F007E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久米島町</a:t>
              </a:r>
            </a:p>
          </p:txBody>
        </p:sp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F20DA3B8-381F-47EB-B547-59DA3918E83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6" name="グループ化 145">
            <a:extLst>
              <a:ext uri="{FF2B5EF4-FFF2-40B4-BE49-F238E27FC236}">
                <a16:creationId xmlns:a16="http://schemas.microsoft.com/office/drawing/2014/main" id="{ED66645C-49DD-46EA-A508-6001252F825F}"/>
              </a:ext>
            </a:extLst>
          </p:cNvPr>
          <p:cNvGrpSpPr/>
          <p:nvPr/>
        </p:nvGrpSpPr>
        <p:grpSpPr>
          <a:xfrm>
            <a:off x="3499925" y="21776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47" name="四角形: 上の 2 つの角を丸める 146">
              <a:extLst>
                <a:ext uri="{FF2B5EF4-FFF2-40B4-BE49-F238E27FC236}">
                  <a16:creationId xmlns:a16="http://schemas.microsoft.com/office/drawing/2014/main" id="{AD3EF44C-4483-4713-B2DD-DD1B0AC07C1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渡名喜村</a:t>
              </a:r>
            </a:p>
          </p:txBody>
        </p:sp>
        <p:sp>
          <p:nvSpPr>
            <p:cNvPr id="148" name="四角形: 上の 2 つの角を丸める 147">
              <a:extLst>
                <a:ext uri="{FF2B5EF4-FFF2-40B4-BE49-F238E27FC236}">
                  <a16:creationId xmlns:a16="http://schemas.microsoft.com/office/drawing/2014/main" id="{0062B290-40E2-4260-9C95-B2217B59852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1488EE19-DE76-4B3A-A8B8-AD2CB3806940}"/>
              </a:ext>
            </a:extLst>
          </p:cNvPr>
          <p:cNvGrpSpPr/>
          <p:nvPr/>
        </p:nvGrpSpPr>
        <p:grpSpPr>
          <a:xfrm>
            <a:off x="1260065" y="60617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0" name="四角形: 上の 2 つの角を丸める 149">
              <a:extLst>
                <a:ext uri="{FF2B5EF4-FFF2-40B4-BE49-F238E27FC236}">
                  <a16:creationId xmlns:a16="http://schemas.microsoft.com/office/drawing/2014/main" id="{239CD23E-D00D-4529-9611-F2FCECD65C1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与那国町</a:t>
              </a:r>
            </a:p>
          </p:txBody>
        </p:sp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BE7E8E8C-57C6-4844-8911-2D682AD7EFD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0E919E3A-9238-444D-9192-8E6820933B50}"/>
              </a:ext>
            </a:extLst>
          </p:cNvPr>
          <p:cNvGrpSpPr/>
          <p:nvPr/>
        </p:nvGrpSpPr>
        <p:grpSpPr>
          <a:xfrm>
            <a:off x="2384190" y="60617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3" name="四角形: 上の 2 つの角を丸める 152">
              <a:extLst>
                <a:ext uri="{FF2B5EF4-FFF2-40B4-BE49-F238E27FC236}">
                  <a16:creationId xmlns:a16="http://schemas.microsoft.com/office/drawing/2014/main" id="{5BB72924-1CBA-4C8E-A7AF-387B6AA8333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竹富町</a:t>
              </a:r>
            </a:p>
          </p:txBody>
        </p:sp>
        <p:sp>
          <p:nvSpPr>
            <p:cNvPr id="154" name="四角形: 上の 2 つの角を丸める 153">
              <a:extLst>
                <a:ext uri="{FF2B5EF4-FFF2-40B4-BE49-F238E27FC236}">
                  <a16:creationId xmlns:a16="http://schemas.microsoft.com/office/drawing/2014/main" id="{6457891B-5AA8-44A4-AD16-F686D51D0ED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5" name="グループ化 154">
            <a:extLst>
              <a:ext uri="{FF2B5EF4-FFF2-40B4-BE49-F238E27FC236}">
                <a16:creationId xmlns:a16="http://schemas.microsoft.com/office/drawing/2014/main" id="{6149754B-6197-496C-A5AA-7F3B538033CD}"/>
              </a:ext>
            </a:extLst>
          </p:cNvPr>
          <p:cNvGrpSpPr/>
          <p:nvPr/>
        </p:nvGrpSpPr>
        <p:grpSpPr>
          <a:xfrm>
            <a:off x="4137489" y="60617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6" name="四角形: 上の 2 つの角を丸める 155">
              <a:extLst>
                <a:ext uri="{FF2B5EF4-FFF2-40B4-BE49-F238E27FC236}">
                  <a16:creationId xmlns:a16="http://schemas.microsoft.com/office/drawing/2014/main" id="{3EEC7391-81E7-4BC0-8FC1-D79BA77D004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石垣市</a:t>
              </a:r>
            </a:p>
          </p:txBody>
        </p:sp>
        <p:sp>
          <p:nvSpPr>
            <p:cNvPr id="157" name="四角形: 上の 2 つの角を丸める 156">
              <a:extLst>
                <a:ext uri="{FF2B5EF4-FFF2-40B4-BE49-F238E27FC236}">
                  <a16:creationId xmlns:a16="http://schemas.microsoft.com/office/drawing/2014/main" id="{661541B4-0F13-43BA-8C54-B777F7BC7B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8" name="グループ化 157">
            <a:extLst>
              <a:ext uri="{FF2B5EF4-FFF2-40B4-BE49-F238E27FC236}">
                <a16:creationId xmlns:a16="http://schemas.microsoft.com/office/drawing/2014/main" id="{3A464DD6-B734-4723-B34A-A735BB283CD1}"/>
              </a:ext>
            </a:extLst>
          </p:cNvPr>
          <p:cNvGrpSpPr/>
          <p:nvPr/>
        </p:nvGrpSpPr>
        <p:grpSpPr>
          <a:xfrm>
            <a:off x="5429393" y="526484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59" name="四角形: 上の 2 つの角を丸める 158">
              <a:extLst>
                <a:ext uri="{FF2B5EF4-FFF2-40B4-BE49-F238E27FC236}">
                  <a16:creationId xmlns:a16="http://schemas.microsoft.com/office/drawing/2014/main" id="{9D8F6C7E-A918-44D8-BF76-2A01D4FBE4A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多良間村</a:t>
              </a:r>
            </a:p>
          </p:txBody>
        </p:sp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C0265807-7333-4328-BFCA-A878121ADDE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C2D05193-9C5D-4826-A556-C8DC5E9BC829}"/>
              </a:ext>
            </a:extLst>
          </p:cNvPr>
          <p:cNvGrpSpPr/>
          <p:nvPr/>
        </p:nvGrpSpPr>
        <p:grpSpPr>
          <a:xfrm>
            <a:off x="7241415" y="47279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2" name="四角形: 上の 2 つの角を丸める 161">
              <a:extLst>
                <a:ext uri="{FF2B5EF4-FFF2-40B4-BE49-F238E27FC236}">
                  <a16:creationId xmlns:a16="http://schemas.microsoft.com/office/drawing/2014/main" id="{6D50D3AE-1717-4B9F-866C-92C50F17741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宮古島市</a:t>
              </a:r>
            </a:p>
          </p:txBody>
        </p:sp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B4DBCC54-1D63-4B61-BA7A-24678898AE9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4" name="グループ化 163">
            <a:extLst>
              <a:ext uri="{FF2B5EF4-FFF2-40B4-BE49-F238E27FC236}">
                <a16:creationId xmlns:a16="http://schemas.microsoft.com/office/drawing/2014/main" id="{288319F0-2903-4B44-8095-A4ADFDE0AF1C}"/>
              </a:ext>
            </a:extLst>
          </p:cNvPr>
          <p:cNvGrpSpPr/>
          <p:nvPr/>
        </p:nvGrpSpPr>
        <p:grpSpPr>
          <a:xfrm>
            <a:off x="8265188" y="279009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5" name="四角形: 上の 2 つの角を丸める 164">
              <a:extLst>
                <a:ext uri="{FF2B5EF4-FFF2-40B4-BE49-F238E27FC236}">
                  <a16:creationId xmlns:a16="http://schemas.microsoft.com/office/drawing/2014/main" id="{94D574DC-08B8-4A38-8321-B66EF1D2750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北大東村</a:t>
              </a:r>
            </a:p>
          </p:txBody>
        </p:sp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31B595F9-390A-498A-94AA-CBC28816F2F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7" name="グループ化 166">
            <a:extLst>
              <a:ext uri="{FF2B5EF4-FFF2-40B4-BE49-F238E27FC236}">
                <a16:creationId xmlns:a16="http://schemas.microsoft.com/office/drawing/2014/main" id="{EDC5986F-00F7-4652-9175-B41C20AA2871}"/>
              </a:ext>
            </a:extLst>
          </p:cNvPr>
          <p:cNvGrpSpPr/>
          <p:nvPr/>
        </p:nvGrpSpPr>
        <p:grpSpPr>
          <a:xfrm>
            <a:off x="8265188" y="32766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68" name="四角形: 上の 2 つの角を丸める 167">
              <a:extLst>
                <a:ext uri="{FF2B5EF4-FFF2-40B4-BE49-F238E27FC236}">
                  <a16:creationId xmlns:a16="http://schemas.microsoft.com/office/drawing/2014/main" id="{77B594E0-C3D1-4DF5-9B12-9DE2A9F671B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南大東村</a:t>
              </a:r>
            </a:p>
          </p:txBody>
        </p:sp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76829967-6CCC-4A07-9224-AEFFDB107CC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0" name="グループ化 169">
            <a:extLst>
              <a:ext uri="{FF2B5EF4-FFF2-40B4-BE49-F238E27FC236}">
                <a16:creationId xmlns:a16="http://schemas.microsoft.com/office/drawing/2014/main" id="{A19E3BD4-BF66-47FD-B3F9-2E5172606B82}"/>
              </a:ext>
            </a:extLst>
          </p:cNvPr>
          <p:cNvGrpSpPr/>
          <p:nvPr/>
        </p:nvGrpSpPr>
        <p:grpSpPr>
          <a:xfrm>
            <a:off x="5681063" y="8883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1" name="四角形: 上の 2 つの角を丸める 170">
              <a:extLst>
                <a:ext uri="{FF2B5EF4-FFF2-40B4-BE49-F238E27FC236}">
                  <a16:creationId xmlns:a16="http://schemas.microsoft.com/office/drawing/2014/main" id="{8EC21B14-AEEE-446C-805E-FAB6E739C9B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伊平屋村</a:t>
              </a:r>
            </a:p>
          </p:txBody>
        </p:sp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8A1383DF-B066-4030-B0C5-6D0A1D8C90E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3" name="グループ化 172">
            <a:extLst>
              <a:ext uri="{FF2B5EF4-FFF2-40B4-BE49-F238E27FC236}">
                <a16:creationId xmlns:a16="http://schemas.microsoft.com/office/drawing/2014/main" id="{4D5B9FB9-FAD0-4E4B-A757-8CF083B05187}"/>
              </a:ext>
            </a:extLst>
          </p:cNvPr>
          <p:cNvGrpSpPr/>
          <p:nvPr/>
        </p:nvGrpSpPr>
        <p:grpSpPr>
          <a:xfrm>
            <a:off x="5681063" y="57539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4" name="四角形: 上の 2 つの角を丸める 173">
              <a:extLst>
                <a:ext uri="{FF2B5EF4-FFF2-40B4-BE49-F238E27FC236}">
                  <a16:creationId xmlns:a16="http://schemas.microsoft.com/office/drawing/2014/main" id="{DA7F33CA-5AC8-42C2-91ED-E5376E08DBB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伊是名村</a:t>
              </a:r>
            </a:p>
          </p:txBody>
        </p:sp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5FC74CD5-D1DB-4509-8A5A-D63303BADA1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A56A0164-781E-4C1C-9C10-A65D0FE7BBA4}"/>
              </a:ext>
            </a:extLst>
          </p:cNvPr>
          <p:cNvGrpSpPr/>
          <p:nvPr/>
        </p:nvGrpSpPr>
        <p:grpSpPr>
          <a:xfrm>
            <a:off x="5278392" y="112907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77" name="四角形: 上の 2 つの角を丸める 176">
              <a:extLst>
                <a:ext uri="{FF2B5EF4-FFF2-40B4-BE49-F238E27FC236}">
                  <a16:creationId xmlns:a16="http://schemas.microsoft.com/office/drawing/2014/main" id="{20588EE2-3775-4B89-ACF5-C71C38DFD84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伊江村</a:t>
              </a:r>
            </a:p>
          </p:txBody>
        </p:sp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30CCAA9F-3F04-4152-9D2C-14A1D8FD446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9" name="グループ化 178">
            <a:extLst>
              <a:ext uri="{FF2B5EF4-FFF2-40B4-BE49-F238E27FC236}">
                <a16:creationId xmlns:a16="http://schemas.microsoft.com/office/drawing/2014/main" id="{9E981C5F-4936-4DBC-8E3E-7B73AF9B0B80}"/>
              </a:ext>
            </a:extLst>
          </p:cNvPr>
          <p:cNvGrpSpPr/>
          <p:nvPr/>
        </p:nvGrpSpPr>
        <p:grpSpPr>
          <a:xfrm>
            <a:off x="4095286" y="357865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0" name="四角形: 上の 2 つの角を丸める 179">
              <a:extLst>
                <a:ext uri="{FF2B5EF4-FFF2-40B4-BE49-F238E27FC236}">
                  <a16:creationId xmlns:a16="http://schemas.microsoft.com/office/drawing/2014/main" id="{29A65672-33F0-4ABF-A64B-D006A75BEA6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渡嘉敷村</a:t>
              </a:r>
            </a:p>
          </p:txBody>
        </p:sp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8EB30D8A-FF45-41FF-953C-C00D94C3C75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2" name="グループ化 181">
            <a:extLst>
              <a:ext uri="{FF2B5EF4-FFF2-40B4-BE49-F238E27FC236}">
                <a16:creationId xmlns:a16="http://schemas.microsoft.com/office/drawing/2014/main" id="{7DF46860-9122-4FA2-9040-7F47DF7985A2}"/>
              </a:ext>
            </a:extLst>
          </p:cNvPr>
          <p:cNvGrpSpPr/>
          <p:nvPr/>
        </p:nvGrpSpPr>
        <p:grpSpPr>
          <a:xfrm>
            <a:off x="3331888" y="357865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3" name="四角形: 上の 2 つの角を丸める 182">
              <a:extLst>
                <a:ext uri="{FF2B5EF4-FFF2-40B4-BE49-F238E27FC236}">
                  <a16:creationId xmlns:a16="http://schemas.microsoft.com/office/drawing/2014/main" id="{F4B44F44-1819-453C-B5CD-1E5002A1434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座間味村</a:t>
              </a:r>
            </a:p>
          </p:txBody>
        </p:sp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67EBCF21-3AD5-4F60-AED6-46E9600D6DC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5" name="グループ化 184">
            <a:extLst>
              <a:ext uri="{FF2B5EF4-FFF2-40B4-BE49-F238E27FC236}">
                <a16:creationId xmlns:a16="http://schemas.microsoft.com/office/drawing/2014/main" id="{BB980C37-E879-46E4-B781-F518A012E439}"/>
              </a:ext>
            </a:extLst>
          </p:cNvPr>
          <p:cNvGrpSpPr/>
          <p:nvPr/>
        </p:nvGrpSpPr>
        <p:grpSpPr>
          <a:xfrm>
            <a:off x="7686032" y="4475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6" name="四角形: 上の 2 つの角を丸める 185">
              <a:extLst>
                <a:ext uri="{FF2B5EF4-FFF2-40B4-BE49-F238E27FC236}">
                  <a16:creationId xmlns:a16="http://schemas.microsoft.com/office/drawing/2014/main" id="{E951899A-00A5-48B5-B281-9E3A04999F0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国頭村</a:t>
              </a:r>
            </a:p>
          </p:txBody>
        </p:sp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7DC76196-CF2B-4F47-B59D-84470A51DE4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8" name="グループ化 187">
            <a:extLst>
              <a:ext uri="{FF2B5EF4-FFF2-40B4-BE49-F238E27FC236}">
                <a16:creationId xmlns:a16="http://schemas.microsoft.com/office/drawing/2014/main" id="{D3AE4DFE-5611-4250-BE69-EF352B2AB606}"/>
              </a:ext>
            </a:extLst>
          </p:cNvPr>
          <p:cNvGrpSpPr/>
          <p:nvPr/>
        </p:nvGrpSpPr>
        <p:grpSpPr>
          <a:xfrm>
            <a:off x="7979646" y="9298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89" name="四角形: 上の 2 つの角を丸める 188">
              <a:extLst>
                <a:ext uri="{FF2B5EF4-FFF2-40B4-BE49-F238E27FC236}">
                  <a16:creationId xmlns:a16="http://schemas.microsoft.com/office/drawing/2014/main" id="{F9E1BC63-7CEE-4554-9177-C766F7F7D20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東村</a:t>
              </a:r>
            </a:p>
          </p:txBody>
        </p:sp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25417800-F551-4F55-BF93-16CD6E25945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1D7EECAE-78EF-4664-8524-9A0B90C2AC66}"/>
              </a:ext>
            </a:extLst>
          </p:cNvPr>
          <p:cNvGrpSpPr/>
          <p:nvPr/>
        </p:nvGrpSpPr>
        <p:grpSpPr>
          <a:xfrm>
            <a:off x="7216248" y="9298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2" name="四角形: 上の 2 つの角を丸める 191">
              <a:extLst>
                <a:ext uri="{FF2B5EF4-FFF2-40B4-BE49-F238E27FC236}">
                  <a16:creationId xmlns:a16="http://schemas.microsoft.com/office/drawing/2014/main" id="{E3E0685C-E592-4EC9-965D-F221B708140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大宜味村</a:t>
              </a:r>
            </a:p>
          </p:txBody>
        </p:sp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861567D7-E0EC-4776-A7D7-C4220EB3248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4" name="グループ化 193">
            <a:extLst>
              <a:ext uri="{FF2B5EF4-FFF2-40B4-BE49-F238E27FC236}">
                <a16:creationId xmlns:a16="http://schemas.microsoft.com/office/drawing/2014/main" id="{914A21DC-A55A-41C9-A8F2-7A878DC76699}"/>
              </a:ext>
            </a:extLst>
          </p:cNvPr>
          <p:cNvGrpSpPr/>
          <p:nvPr/>
        </p:nvGrpSpPr>
        <p:grpSpPr>
          <a:xfrm>
            <a:off x="6998134" y="13954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5" name="四角形: 上の 2 つの角を丸める 194">
              <a:extLst>
                <a:ext uri="{FF2B5EF4-FFF2-40B4-BE49-F238E27FC236}">
                  <a16:creationId xmlns:a16="http://schemas.microsoft.com/office/drawing/2014/main" id="{DCDB65C3-CB77-497E-879B-ABD845064B9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今帰仁村</a:t>
              </a:r>
            </a:p>
          </p:txBody>
        </p:sp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73D3B005-B14B-4F02-957D-8E1A3D8A477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7" name="グループ化 196">
            <a:extLst>
              <a:ext uri="{FF2B5EF4-FFF2-40B4-BE49-F238E27FC236}">
                <a16:creationId xmlns:a16="http://schemas.microsoft.com/office/drawing/2014/main" id="{61EB8609-789A-4949-AF30-F81C0F509DF9}"/>
              </a:ext>
            </a:extLst>
          </p:cNvPr>
          <p:cNvGrpSpPr/>
          <p:nvPr/>
        </p:nvGrpSpPr>
        <p:grpSpPr>
          <a:xfrm>
            <a:off x="6234736" y="13954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198" name="四角形: 上の 2 つの角を丸める 197">
              <a:extLst>
                <a:ext uri="{FF2B5EF4-FFF2-40B4-BE49-F238E27FC236}">
                  <a16:creationId xmlns:a16="http://schemas.microsoft.com/office/drawing/2014/main" id="{F03AAA21-7D2D-430A-9965-D00C750AECC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本部町</a:t>
              </a:r>
            </a:p>
          </p:txBody>
        </p:sp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9E8B1598-DD1D-424F-B3D4-5387BBF7082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0" name="グループ化 199">
            <a:extLst>
              <a:ext uri="{FF2B5EF4-FFF2-40B4-BE49-F238E27FC236}">
                <a16:creationId xmlns:a16="http://schemas.microsoft.com/office/drawing/2014/main" id="{09B8A0A9-DD4B-4BC6-9373-54F8A26A4E81}"/>
              </a:ext>
            </a:extLst>
          </p:cNvPr>
          <p:cNvGrpSpPr/>
          <p:nvPr/>
        </p:nvGrpSpPr>
        <p:grpSpPr>
          <a:xfrm>
            <a:off x="6134068" y="417538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1" name="四角形: 上の 2 つの角を丸める 200">
              <a:extLst>
                <a:ext uri="{FF2B5EF4-FFF2-40B4-BE49-F238E27FC236}">
                  <a16:creationId xmlns:a16="http://schemas.microsoft.com/office/drawing/2014/main" id="{27534184-04F8-456B-A37D-3F210342B83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八重瀬町</a:t>
              </a:r>
            </a:p>
          </p:txBody>
        </p:sp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B4D95543-AFF4-4C5E-8ACD-70B58282A42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3" name="グループ化 202">
            <a:extLst>
              <a:ext uri="{FF2B5EF4-FFF2-40B4-BE49-F238E27FC236}">
                <a16:creationId xmlns:a16="http://schemas.microsoft.com/office/drawing/2014/main" id="{1210A852-92F8-42AA-8ED4-4BD50A5D672C}"/>
              </a:ext>
            </a:extLst>
          </p:cNvPr>
          <p:cNvGrpSpPr/>
          <p:nvPr/>
        </p:nvGrpSpPr>
        <p:grpSpPr>
          <a:xfrm>
            <a:off x="5370670" y="417538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4" name="四角形: 上の 2 つの角を丸める 203">
              <a:extLst>
                <a:ext uri="{FF2B5EF4-FFF2-40B4-BE49-F238E27FC236}">
                  <a16:creationId xmlns:a16="http://schemas.microsoft.com/office/drawing/2014/main" id="{7561AEED-2D5B-45DC-B2C0-AB4B296D667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糸満市</a:t>
              </a:r>
            </a:p>
          </p:txBody>
        </p:sp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A47C1C9C-627A-4F33-95DB-BFA1D64DB76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98D62ABB-24CD-46E9-A0FC-1AFE73A8D426}"/>
              </a:ext>
            </a:extLst>
          </p:cNvPr>
          <p:cNvGrpSpPr/>
          <p:nvPr/>
        </p:nvGrpSpPr>
        <p:grpSpPr>
          <a:xfrm>
            <a:off x="6201180" y="18652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7" name="四角形: 上の 2 つの角を丸める 206">
              <a:extLst>
                <a:ext uri="{FF2B5EF4-FFF2-40B4-BE49-F238E27FC236}">
                  <a16:creationId xmlns:a16="http://schemas.microsoft.com/office/drawing/2014/main" id="{83CE72C2-C18A-4CCC-9FF0-DB13F7FE4BD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名護市</a:t>
              </a:r>
            </a:p>
          </p:txBody>
        </p:sp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783B1AA4-498C-4DBF-ADC9-FA5DD25AE9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9" name="グループ化 208">
            <a:extLst>
              <a:ext uri="{FF2B5EF4-FFF2-40B4-BE49-F238E27FC236}">
                <a16:creationId xmlns:a16="http://schemas.microsoft.com/office/drawing/2014/main" id="{DB4D6288-6808-4D75-B6FF-6FBDE08310DE}"/>
              </a:ext>
            </a:extLst>
          </p:cNvPr>
          <p:cNvGrpSpPr/>
          <p:nvPr/>
        </p:nvGrpSpPr>
        <p:grpSpPr>
          <a:xfrm>
            <a:off x="5437782" y="18652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0" name="四角形: 上の 2 つの角を丸める 209">
              <a:extLst>
                <a:ext uri="{FF2B5EF4-FFF2-40B4-BE49-F238E27FC236}">
                  <a16:creationId xmlns:a16="http://schemas.microsoft.com/office/drawing/2014/main" id="{95BFC04D-E0C1-4F8F-9F51-8D087251389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恩納村</a:t>
              </a:r>
            </a:p>
          </p:txBody>
        </p:sp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38A44607-6467-4619-A3D4-2DFD60A6DB7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2" name="グループ化 211">
            <a:extLst>
              <a:ext uri="{FF2B5EF4-FFF2-40B4-BE49-F238E27FC236}">
                <a16:creationId xmlns:a16="http://schemas.microsoft.com/office/drawing/2014/main" id="{A71BFD43-D2A5-4CED-BA8C-53E683B6ECAC}"/>
              </a:ext>
            </a:extLst>
          </p:cNvPr>
          <p:cNvGrpSpPr/>
          <p:nvPr/>
        </p:nvGrpSpPr>
        <p:grpSpPr>
          <a:xfrm>
            <a:off x="7761532" y="13954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3" name="四角形: 上の 2 つの角を丸める 212">
              <a:extLst>
                <a:ext uri="{FF2B5EF4-FFF2-40B4-BE49-F238E27FC236}">
                  <a16:creationId xmlns:a16="http://schemas.microsoft.com/office/drawing/2014/main" id="{A2ECA5A2-D44A-44AA-ACB0-7F515F1241E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宜野座村</a:t>
              </a:r>
            </a:p>
          </p:txBody>
        </p:sp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50C7FC31-7129-4D42-A255-001C65EDAB0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3" name="グループ化 292">
            <a:extLst>
              <a:ext uri="{FF2B5EF4-FFF2-40B4-BE49-F238E27FC236}">
                <a16:creationId xmlns:a16="http://schemas.microsoft.com/office/drawing/2014/main" id="{57173F25-DC83-4C41-874D-5C02C708AC67}"/>
              </a:ext>
            </a:extLst>
          </p:cNvPr>
          <p:cNvGrpSpPr/>
          <p:nvPr/>
        </p:nvGrpSpPr>
        <p:grpSpPr>
          <a:xfrm>
            <a:off x="5973692" y="37055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4" name="四角形: 上の 2 つの角を丸める 293">
              <a:extLst>
                <a:ext uri="{FF2B5EF4-FFF2-40B4-BE49-F238E27FC236}">
                  <a16:creationId xmlns:a16="http://schemas.microsoft.com/office/drawing/2014/main" id="{7CD6C7C2-8E67-4305-B8D2-5178596E9B7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南風原町</a:t>
              </a:r>
            </a:p>
          </p:txBody>
        </p:sp>
        <p:sp>
          <p:nvSpPr>
            <p:cNvPr id="295" name="四角形: 上の 2 つの角を丸める 294">
              <a:extLst>
                <a:ext uri="{FF2B5EF4-FFF2-40B4-BE49-F238E27FC236}">
                  <a16:creationId xmlns:a16="http://schemas.microsoft.com/office/drawing/2014/main" id="{968CEA00-0C94-4003-A0D1-B4D0990D577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6" name="グループ化 295">
            <a:extLst>
              <a:ext uri="{FF2B5EF4-FFF2-40B4-BE49-F238E27FC236}">
                <a16:creationId xmlns:a16="http://schemas.microsoft.com/office/drawing/2014/main" id="{C5986330-9A26-4BEF-BBCF-0ACDADC4673E}"/>
              </a:ext>
            </a:extLst>
          </p:cNvPr>
          <p:cNvGrpSpPr/>
          <p:nvPr/>
        </p:nvGrpSpPr>
        <p:grpSpPr>
          <a:xfrm>
            <a:off x="5210294" y="37055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7" name="四角形: 上の 2 つの角を丸める 296">
              <a:extLst>
                <a:ext uri="{FF2B5EF4-FFF2-40B4-BE49-F238E27FC236}">
                  <a16:creationId xmlns:a16="http://schemas.microsoft.com/office/drawing/2014/main" id="{36CD241E-56D8-467C-8898-B6D50DF75F3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豊見城市</a:t>
              </a:r>
            </a:p>
          </p:txBody>
        </p:sp>
        <p:sp>
          <p:nvSpPr>
            <p:cNvPr id="298" name="四角形: 上の 2 つの角を丸める 297">
              <a:extLst>
                <a:ext uri="{FF2B5EF4-FFF2-40B4-BE49-F238E27FC236}">
                  <a16:creationId xmlns:a16="http://schemas.microsoft.com/office/drawing/2014/main" id="{E6198BD9-E638-46E2-BDF4-171AE3386E8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9" name="グループ化 298">
            <a:extLst>
              <a:ext uri="{FF2B5EF4-FFF2-40B4-BE49-F238E27FC236}">
                <a16:creationId xmlns:a16="http://schemas.microsoft.com/office/drawing/2014/main" id="{9F850AFD-C236-400B-A5D6-876E39C6B7DE}"/>
              </a:ext>
            </a:extLst>
          </p:cNvPr>
          <p:cNvGrpSpPr/>
          <p:nvPr/>
        </p:nvGrpSpPr>
        <p:grpSpPr>
          <a:xfrm>
            <a:off x="6720311" y="37055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0" name="四角形: 上の 2 つの角を丸める 299">
              <a:extLst>
                <a:ext uri="{FF2B5EF4-FFF2-40B4-BE49-F238E27FC236}">
                  <a16:creationId xmlns:a16="http://schemas.microsoft.com/office/drawing/2014/main" id="{708ECF50-41C7-497F-B6EF-1EB832075B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南城市</a:t>
              </a:r>
            </a:p>
          </p:txBody>
        </p:sp>
        <p:sp>
          <p:nvSpPr>
            <p:cNvPr id="301" name="四角形: 上の 2 つの角を丸める 300">
              <a:extLst>
                <a:ext uri="{FF2B5EF4-FFF2-40B4-BE49-F238E27FC236}">
                  <a16:creationId xmlns:a16="http://schemas.microsoft.com/office/drawing/2014/main" id="{BC50B8CC-85AE-41AF-875C-D9EEC2D4008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2" name="グループ化 301">
            <a:extLst>
              <a:ext uri="{FF2B5EF4-FFF2-40B4-BE49-F238E27FC236}">
                <a16:creationId xmlns:a16="http://schemas.microsoft.com/office/drawing/2014/main" id="{EC41D58E-9214-4D8E-8C3A-A768F437E8CF}"/>
              </a:ext>
            </a:extLst>
          </p:cNvPr>
          <p:cNvGrpSpPr/>
          <p:nvPr/>
        </p:nvGrpSpPr>
        <p:grpSpPr>
          <a:xfrm>
            <a:off x="5973692" y="32442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3" name="四角形: 上の 2 つの角を丸める 302">
              <a:extLst>
                <a:ext uri="{FF2B5EF4-FFF2-40B4-BE49-F238E27FC236}">
                  <a16:creationId xmlns:a16="http://schemas.microsoft.com/office/drawing/2014/main" id="{3725988C-4CB7-4E7A-865D-9C705E39F13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西原町</a:t>
              </a:r>
            </a:p>
          </p:txBody>
        </p:sp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EF121726-A92B-4B30-B9B4-898E5C5DCBC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5" name="グループ化 304">
            <a:extLst>
              <a:ext uri="{FF2B5EF4-FFF2-40B4-BE49-F238E27FC236}">
                <a16:creationId xmlns:a16="http://schemas.microsoft.com/office/drawing/2014/main" id="{EFF3AA39-5D69-44D5-A144-8821AB3C684D}"/>
              </a:ext>
            </a:extLst>
          </p:cNvPr>
          <p:cNvGrpSpPr/>
          <p:nvPr/>
        </p:nvGrpSpPr>
        <p:grpSpPr>
          <a:xfrm>
            <a:off x="5210294" y="32442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6" name="四角形: 上の 2 つの角を丸める 305">
              <a:extLst>
                <a:ext uri="{FF2B5EF4-FFF2-40B4-BE49-F238E27FC236}">
                  <a16:creationId xmlns:a16="http://schemas.microsoft.com/office/drawing/2014/main" id="{DF2DD021-CBB7-4ACB-845B-2A2C85631CD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那覇市</a:t>
              </a:r>
            </a:p>
          </p:txBody>
        </p:sp>
        <p:sp>
          <p:nvSpPr>
            <p:cNvPr id="307" name="四角形: 上の 2 つの角を丸める 306">
              <a:extLst>
                <a:ext uri="{FF2B5EF4-FFF2-40B4-BE49-F238E27FC236}">
                  <a16:creationId xmlns:a16="http://schemas.microsoft.com/office/drawing/2014/main" id="{3E1B3C49-1329-4BDF-9A0E-5C5612F292D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8" name="グループ化 307">
            <a:extLst>
              <a:ext uri="{FF2B5EF4-FFF2-40B4-BE49-F238E27FC236}">
                <a16:creationId xmlns:a16="http://schemas.microsoft.com/office/drawing/2014/main" id="{8090FFC8-377B-446E-B6BA-BA18D066C0CF}"/>
              </a:ext>
            </a:extLst>
          </p:cNvPr>
          <p:cNvGrpSpPr/>
          <p:nvPr/>
        </p:nvGrpSpPr>
        <p:grpSpPr>
          <a:xfrm>
            <a:off x="6720311" y="32442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9" name="四角形: 上の 2 つの角を丸める 308">
              <a:extLst>
                <a:ext uri="{FF2B5EF4-FFF2-40B4-BE49-F238E27FC236}">
                  <a16:creationId xmlns:a16="http://schemas.microsoft.com/office/drawing/2014/main" id="{26DA80C1-5804-47BE-A5B0-883AD9F3213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与那原町</a:t>
              </a:r>
            </a:p>
          </p:txBody>
        </p:sp>
        <p:sp>
          <p:nvSpPr>
            <p:cNvPr id="310" name="四角形: 上の 2 つの角を丸める 309">
              <a:extLst>
                <a:ext uri="{FF2B5EF4-FFF2-40B4-BE49-F238E27FC236}">
                  <a16:creationId xmlns:a16="http://schemas.microsoft.com/office/drawing/2014/main" id="{FD7FB2C5-801D-41D8-A1AC-B98E82465D2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1" name="グループ化 310">
            <a:extLst>
              <a:ext uri="{FF2B5EF4-FFF2-40B4-BE49-F238E27FC236}">
                <a16:creationId xmlns:a16="http://schemas.microsoft.com/office/drawing/2014/main" id="{8AA25D82-2948-4327-95A1-329A52AD5FA8}"/>
              </a:ext>
            </a:extLst>
          </p:cNvPr>
          <p:cNvGrpSpPr/>
          <p:nvPr/>
        </p:nvGrpSpPr>
        <p:grpSpPr>
          <a:xfrm>
            <a:off x="5629743" y="2327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2" name="四角形: 上の 2 つの角を丸める 311">
              <a:extLst>
                <a:ext uri="{FF2B5EF4-FFF2-40B4-BE49-F238E27FC236}">
                  <a16:creationId xmlns:a16="http://schemas.microsoft.com/office/drawing/2014/main" id="{916E12F4-E7A5-4594-8A59-BC290144162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嘉手納町</a:t>
              </a:r>
            </a:p>
          </p:txBody>
        </p:sp>
        <p:sp>
          <p:nvSpPr>
            <p:cNvPr id="313" name="四角形: 上の 2 つの角を丸める 312">
              <a:extLst>
                <a:ext uri="{FF2B5EF4-FFF2-40B4-BE49-F238E27FC236}">
                  <a16:creationId xmlns:a16="http://schemas.microsoft.com/office/drawing/2014/main" id="{0BC53770-8213-4D8A-8B27-6AAFF11ED5D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4" name="グループ化 313">
            <a:extLst>
              <a:ext uri="{FF2B5EF4-FFF2-40B4-BE49-F238E27FC236}">
                <a16:creationId xmlns:a16="http://schemas.microsoft.com/office/drawing/2014/main" id="{B4742607-121C-40C9-ACB7-E2458E39EAA1}"/>
              </a:ext>
            </a:extLst>
          </p:cNvPr>
          <p:cNvGrpSpPr/>
          <p:nvPr/>
        </p:nvGrpSpPr>
        <p:grpSpPr>
          <a:xfrm>
            <a:off x="4866345" y="2327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5" name="四角形: 上の 2 つの角を丸める 314">
              <a:extLst>
                <a:ext uri="{FF2B5EF4-FFF2-40B4-BE49-F238E27FC236}">
                  <a16:creationId xmlns:a16="http://schemas.microsoft.com/office/drawing/2014/main" id="{684FFC98-5E6A-4535-BB31-47358CE8A75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北谷町</a:t>
              </a:r>
            </a:p>
          </p:txBody>
        </p:sp>
        <p:sp>
          <p:nvSpPr>
            <p:cNvPr id="316" name="四角形: 上の 2 つの角を丸める 315">
              <a:extLst>
                <a:ext uri="{FF2B5EF4-FFF2-40B4-BE49-F238E27FC236}">
                  <a16:creationId xmlns:a16="http://schemas.microsoft.com/office/drawing/2014/main" id="{17E949E9-BA3C-4CB9-BFF3-8CD84B6E7D6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7" name="グループ化 316">
            <a:extLst>
              <a:ext uri="{FF2B5EF4-FFF2-40B4-BE49-F238E27FC236}">
                <a16:creationId xmlns:a16="http://schemas.microsoft.com/office/drawing/2014/main" id="{2B038A68-8564-4233-B5AE-B1A9F90DD1D2}"/>
              </a:ext>
            </a:extLst>
          </p:cNvPr>
          <p:cNvGrpSpPr/>
          <p:nvPr/>
        </p:nvGrpSpPr>
        <p:grpSpPr>
          <a:xfrm>
            <a:off x="6669977" y="2327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8" name="四角形: 上の 2 つの角を丸める 317">
              <a:extLst>
                <a:ext uri="{FF2B5EF4-FFF2-40B4-BE49-F238E27FC236}">
                  <a16:creationId xmlns:a16="http://schemas.microsoft.com/office/drawing/2014/main" id="{27C5AAC3-E16F-49DA-B766-2A14E61D8C8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沖縄市</a:t>
              </a:r>
            </a:p>
          </p:txBody>
        </p:sp>
        <p:sp>
          <p:nvSpPr>
            <p:cNvPr id="319" name="四角形: 上の 2 つの角を丸める 318">
              <a:extLst>
                <a:ext uri="{FF2B5EF4-FFF2-40B4-BE49-F238E27FC236}">
                  <a16:creationId xmlns:a16="http://schemas.microsoft.com/office/drawing/2014/main" id="{EF13AC8B-20A5-4D31-90FA-F43CD077F24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0" name="グループ化 319">
            <a:extLst>
              <a:ext uri="{FF2B5EF4-FFF2-40B4-BE49-F238E27FC236}">
                <a16:creationId xmlns:a16="http://schemas.microsoft.com/office/drawing/2014/main" id="{531FD30A-A4A0-465B-A5E5-951F543C514B}"/>
              </a:ext>
            </a:extLst>
          </p:cNvPr>
          <p:cNvGrpSpPr/>
          <p:nvPr/>
        </p:nvGrpSpPr>
        <p:grpSpPr>
          <a:xfrm>
            <a:off x="6955202" y="185798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1" name="四角形: 上の 2 つの角を丸める 320">
              <a:extLst>
                <a:ext uri="{FF2B5EF4-FFF2-40B4-BE49-F238E27FC236}">
                  <a16:creationId xmlns:a16="http://schemas.microsoft.com/office/drawing/2014/main" id="{C13B5CFF-2D09-4793-8B3A-3C74C88EF05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金武町</a:t>
              </a:r>
            </a:p>
          </p:txBody>
        </p:sp>
        <p:sp>
          <p:nvSpPr>
            <p:cNvPr id="322" name="四角形: 上の 2 つの角を丸める 321">
              <a:extLst>
                <a:ext uri="{FF2B5EF4-FFF2-40B4-BE49-F238E27FC236}">
                  <a16:creationId xmlns:a16="http://schemas.microsoft.com/office/drawing/2014/main" id="{338630F2-C1B0-48C6-9C67-2C27377C035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3" name="グループ化 322">
            <a:extLst>
              <a:ext uri="{FF2B5EF4-FFF2-40B4-BE49-F238E27FC236}">
                <a16:creationId xmlns:a16="http://schemas.microsoft.com/office/drawing/2014/main" id="{BB2946C2-215B-4A53-974D-6DD2CEA8C696}"/>
              </a:ext>
            </a:extLst>
          </p:cNvPr>
          <p:cNvGrpSpPr/>
          <p:nvPr/>
        </p:nvGrpSpPr>
        <p:grpSpPr>
          <a:xfrm>
            <a:off x="7433375" y="2327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4" name="四角形: 上の 2 つの角を丸める 323">
              <a:extLst>
                <a:ext uri="{FF2B5EF4-FFF2-40B4-BE49-F238E27FC236}">
                  <a16:creationId xmlns:a16="http://schemas.microsoft.com/office/drawing/2014/main" id="{C3669884-B057-47CD-9054-B43F91E0872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うるま市</a:t>
              </a:r>
            </a:p>
          </p:txBody>
        </p:sp>
        <p:sp>
          <p:nvSpPr>
            <p:cNvPr id="325" name="四角形: 上の 2 つの角を丸める 324">
              <a:extLst>
                <a:ext uri="{FF2B5EF4-FFF2-40B4-BE49-F238E27FC236}">
                  <a16:creationId xmlns:a16="http://schemas.microsoft.com/office/drawing/2014/main" id="{0AB00EFF-CA02-4533-BED9-D737C64AE42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6" name="グループ化 325">
            <a:extLst>
              <a:ext uri="{FF2B5EF4-FFF2-40B4-BE49-F238E27FC236}">
                <a16:creationId xmlns:a16="http://schemas.microsoft.com/office/drawing/2014/main" id="{0DA9158B-90EA-4A7C-90B7-8FFD6C1ACCC6}"/>
              </a:ext>
            </a:extLst>
          </p:cNvPr>
          <p:cNvGrpSpPr/>
          <p:nvPr/>
        </p:nvGrpSpPr>
        <p:grpSpPr>
          <a:xfrm>
            <a:off x="4681787" y="186637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7" name="四角形: 上の 2 つの角を丸める 326">
              <a:extLst>
                <a:ext uri="{FF2B5EF4-FFF2-40B4-BE49-F238E27FC236}">
                  <a16:creationId xmlns:a16="http://schemas.microsoft.com/office/drawing/2014/main" id="{1AD753E7-C87B-4887-BF83-940D1540125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読谷村</a:t>
              </a:r>
            </a:p>
          </p:txBody>
        </p:sp>
        <p:sp>
          <p:nvSpPr>
            <p:cNvPr id="328" name="四角形: 上の 2 つの角を丸める 327">
              <a:extLst>
                <a:ext uri="{FF2B5EF4-FFF2-40B4-BE49-F238E27FC236}">
                  <a16:creationId xmlns:a16="http://schemas.microsoft.com/office/drawing/2014/main" id="{9F106CC0-437D-4447-9C26-65017AB5051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9" name="グループ化 328">
            <a:extLst>
              <a:ext uri="{FF2B5EF4-FFF2-40B4-BE49-F238E27FC236}">
                <a16:creationId xmlns:a16="http://schemas.microsoft.com/office/drawing/2014/main" id="{60FA4F0E-2AB9-4E67-9CB4-93301B5095C2}"/>
              </a:ext>
            </a:extLst>
          </p:cNvPr>
          <p:cNvGrpSpPr/>
          <p:nvPr/>
        </p:nvGrpSpPr>
        <p:grpSpPr>
          <a:xfrm>
            <a:off x="5503908" y="27891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0" name="四角形: 上の 2 つの角を丸める 329">
              <a:extLst>
                <a:ext uri="{FF2B5EF4-FFF2-40B4-BE49-F238E27FC236}">
                  <a16:creationId xmlns:a16="http://schemas.microsoft.com/office/drawing/2014/main" id="{4C96F3DC-FCED-4F88-80E1-F1176E6D4C1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浦添市</a:t>
              </a:r>
            </a:p>
          </p:txBody>
        </p:sp>
        <p:sp>
          <p:nvSpPr>
            <p:cNvPr id="331" name="四角形: 上の 2 つの角を丸める 330">
              <a:extLst>
                <a:ext uri="{FF2B5EF4-FFF2-40B4-BE49-F238E27FC236}">
                  <a16:creationId xmlns:a16="http://schemas.microsoft.com/office/drawing/2014/main" id="{F0769C53-B181-4D60-BB13-811489C2A61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2" name="グループ化 331">
            <a:extLst>
              <a:ext uri="{FF2B5EF4-FFF2-40B4-BE49-F238E27FC236}">
                <a16:creationId xmlns:a16="http://schemas.microsoft.com/office/drawing/2014/main" id="{780899D3-BB51-4682-ACA4-EE74792598E4}"/>
              </a:ext>
            </a:extLst>
          </p:cNvPr>
          <p:cNvGrpSpPr/>
          <p:nvPr/>
        </p:nvGrpSpPr>
        <p:grpSpPr>
          <a:xfrm>
            <a:off x="4740510" y="27891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3" name="四角形: 上の 2 つの角を丸める 332">
              <a:extLst>
                <a:ext uri="{FF2B5EF4-FFF2-40B4-BE49-F238E27FC236}">
                  <a16:creationId xmlns:a16="http://schemas.microsoft.com/office/drawing/2014/main" id="{54DC6B25-71F4-4D4D-8EFE-14276CD34E9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宜野湾市</a:t>
              </a:r>
            </a:p>
          </p:txBody>
        </p:sp>
        <p:sp>
          <p:nvSpPr>
            <p:cNvPr id="334" name="四角形: 上の 2 つの角を丸める 333">
              <a:extLst>
                <a:ext uri="{FF2B5EF4-FFF2-40B4-BE49-F238E27FC236}">
                  <a16:creationId xmlns:a16="http://schemas.microsoft.com/office/drawing/2014/main" id="{2FEAA9BA-A2C0-4F15-AA07-807D3F3F890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5" name="グループ化 334">
            <a:extLst>
              <a:ext uri="{FF2B5EF4-FFF2-40B4-BE49-F238E27FC236}">
                <a16:creationId xmlns:a16="http://schemas.microsoft.com/office/drawing/2014/main" id="{5E22ECE5-1B28-4EC0-85B6-DC81EBC139DC}"/>
              </a:ext>
            </a:extLst>
          </p:cNvPr>
          <p:cNvGrpSpPr/>
          <p:nvPr/>
        </p:nvGrpSpPr>
        <p:grpSpPr>
          <a:xfrm>
            <a:off x="6544142" y="27891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6" name="四角形: 上の 2 つの角を丸める 335">
              <a:extLst>
                <a:ext uri="{FF2B5EF4-FFF2-40B4-BE49-F238E27FC236}">
                  <a16:creationId xmlns:a16="http://schemas.microsoft.com/office/drawing/2014/main" id="{870308D0-D3EC-46F9-8D7C-7923DEB4771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中城村</a:t>
              </a:r>
            </a:p>
          </p:txBody>
        </p:sp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6A1393BD-680F-46B5-982D-903913918B6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8" name="グループ化 337">
            <a:extLst>
              <a:ext uri="{FF2B5EF4-FFF2-40B4-BE49-F238E27FC236}">
                <a16:creationId xmlns:a16="http://schemas.microsoft.com/office/drawing/2014/main" id="{6ADA31CE-873B-4AD9-B435-1DA2EA608521}"/>
              </a:ext>
            </a:extLst>
          </p:cNvPr>
          <p:cNvGrpSpPr/>
          <p:nvPr/>
        </p:nvGrpSpPr>
        <p:grpSpPr>
          <a:xfrm>
            <a:off x="7307540" y="27891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9" name="四角形: 上の 2 つの角を丸める 338">
              <a:extLst>
                <a:ext uri="{FF2B5EF4-FFF2-40B4-BE49-F238E27FC236}">
                  <a16:creationId xmlns:a16="http://schemas.microsoft.com/office/drawing/2014/main" id="{AA75AF1E-47AD-40DD-97AE-DEAD91DD10A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北中城村</a:t>
              </a:r>
            </a:p>
          </p:txBody>
        </p:sp>
        <p:sp>
          <p:nvSpPr>
            <p:cNvPr id="340" name="四角形: 上の 2 つの角を丸める 339">
              <a:extLst>
                <a:ext uri="{FF2B5EF4-FFF2-40B4-BE49-F238E27FC236}">
                  <a16:creationId xmlns:a16="http://schemas.microsoft.com/office/drawing/2014/main" id="{369C7634-8A80-4BA1-B11E-22F09031AE8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930339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448" name="Group 1112"/>
          <p:cNvGrpSpPr>
            <a:grpSpLocks/>
          </p:cNvGrpSpPr>
          <p:nvPr/>
        </p:nvGrpSpPr>
        <p:grpSpPr bwMode="auto">
          <a:xfrm>
            <a:off x="1030742" y="86179"/>
            <a:ext cx="7265080" cy="6685643"/>
            <a:chOff x="573" y="76"/>
            <a:chExt cx="6407" cy="5896"/>
          </a:xfrm>
        </p:grpSpPr>
        <p:sp>
          <p:nvSpPr>
            <p:cNvPr id="12183" name="Rectangle 919"/>
            <p:cNvSpPr>
              <a:spLocks noChangeArrowheads="1"/>
            </p:cNvSpPr>
            <p:nvPr/>
          </p:nvSpPr>
          <p:spPr bwMode="auto">
            <a:xfrm>
              <a:off x="4145" y="2911"/>
              <a:ext cx="57" cy="56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4" name="Rectangle 920"/>
            <p:cNvSpPr>
              <a:spLocks noChangeArrowheads="1"/>
            </p:cNvSpPr>
            <p:nvPr/>
          </p:nvSpPr>
          <p:spPr bwMode="auto">
            <a:xfrm>
              <a:off x="3522" y="2911"/>
              <a:ext cx="56" cy="56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5" name="Rectangle 921"/>
            <p:cNvSpPr>
              <a:spLocks noChangeArrowheads="1"/>
            </p:cNvSpPr>
            <p:nvPr/>
          </p:nvSpPr>
          <p:spPr bwMode="auto">
            <a:xfrm>
              <a:off x="3522" y="3024"/>
              <a:ext cx="56" cy="56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6" name="Freeform 922"/>
            <p:cNvSpPr>
              <a:spLocks/>
            </p:cNvSpPr>
            <p:nvPr/>
          </p:nvSpPr>
          <p:spPr bwMode="auto">
            <a:xfrm>
              <a:off x="3862" y="2854"/>
              <a:ext cx="113" cy="340"/>
            </a:xfrm>
            <a:custGeom>
              <a:avLst/>
              <a:gdLst>
                <a:gd name="T0" fmla="*/ 0 w 113"/>
                <a:gd name="T1" fmla="*/ 340 h 340"/>
                <a:gd name="T2" fmla="*/ 0 w 113"/>
                <a:gd name="T3" fmla="*/ 57 h 340"/>
                <a:gd name="T4" fmla="*/ 57 w 113"/>
                <a:gd name="T5" fmla="*/ 57 h 340"/>
                <a:gd name="T6" fmla="*/ 57 w 113"/>
                <a:gd name="T7" fmla="*/ 0 h 340"/>
                <a:gd name="T8" fmla="*/ 113 w 113"/>
                <a:gd name="T9" fmla="*/ 0 h 340"/>
                <a:gd name="T10" fmla="*/ 113 w 113"/>
                <a:gd name="T11" fmla="*/ 170 h 340"/>
                <a:gd name="T12" fmla="*/ 57 w 113"/>
                <a:gd name="T13" fmla="*/ 170 h 340"/>
                <a:gd name="T14" fmla="*/ 57 w 113"/>
                <a:gd name="T15" fmla="*/ 340 h 340"/>
                <a:gd name="T16" fmla="*/ 0 w 113"/>
                <a:gd name="T17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3" h="340">
                  <a:moveTo>
                    <a:pt x="0" y="340"/>
                  </a:move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13" y="0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57" y="340"/>
                  </a:lnTo>
                  <a:lnTo>
                    <a:pt x="0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7" name="Freeform 923"/>
            <p:cNvSpPr>
              <a:spLocks/>
            </p:cNvSpPr>
            <p:nvPr/>
          </p:nvSpPr>
          <p:spPr bwMode="auto">
            <a:xfrm>
              <a:off x="3692" y="2797"/>
              <a:ext cx="170" cy="170"/>
            </a:xfrm>
            <a:custGeom>
              <a:avLst/>
              <a:gdLst>
                <a:gd name="T0" fmla="*/ 170 w 170"/>
                <a:gd name="T1" fmla="*/ 0 h 170"/>
                <a:gd name="T2" fmla="*/ 56 w 170"/>
                <a:gd name="T3" fmla="*/ 0 h 170"/>
                <a:gd name="T4" fmla="*/ 56 w 170"/>
                <a:gd name="T5" fmla="*/ 57 h 170"/>
                <a:gd name="T6" fmla="*/ 0 w 170"/>
                <a:gd name="T7" fmla="*/ 57 h 170"/>
                <a:gd name="T8" fmla="*/ 0 w 170"/>
                <a:gd name="T9" fmla="*/ 114 h 170"/>
                <a:gd name="T10" fmla="*/ 56 w 170"/>
                <a:gd name="T11" fmla="*/ 114 h 170"/>
                <a:gd name="T12" fmla="*/ 56 w 170"/>
                <a:gd name="T13" fmla="*/ 170 h 170"/>
                <a:gd name="T14" fmla="*/ 113 w 170"/>
                <a:gd name="T15" fmla="*/ 170 h 170"/>
                <a:gd name="T16" fmla="*/ 113 w 170"/>
                <a:gd name="T17" fmla="*/ 57 h 170"/>
                <a:gd name="T18" fmla="*/ 170 w 170"/>
                <a:gd name="T19" fmla="*/ 57 h 170"/>
                <a:gd name="T20" fmla="*/ 170 w 170"/>
                <a:gd name="T21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170">
                  <a:moveTo>
                    <a:pt x="170" y="0"/>
                  </a:moveTo>
                  <a:lnTo>
                    <a:pt x="56" y="0"/>
                  </a:lnTo>
                  <a:lnTo>
                    <a:pt x="56" y="57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56" y="114"/>
                  </a:lnTo>
                  <a:lnTo>
                    <a:pt x="56" y="170"/>
                  </a:lnTo>
                  <a:lnTo>
                    <a:pt x="113" y="170"/>
                  </a:lnTo>
                  <a:lnTo>
                    <a:pt x="113" y="57"/>
                  </a:lnTo>
                  <a:lnTo>
                    <a:pt x="170" y="57"/>
                  </a:lnTo>
                  <a:lnTo>
                    <a:pt x="17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8" name="Freeform 924"/>
            <p:cNvSpPr>
              <a:spLocks/>
            </p:cNvSpPr>
            <p:nvPr/>
          </p:nvSpPr>
          <p:spPr bwMode="auto">
            <a:xfrm>
              <a:off x="3635" y="2967"/>
              <a:ext cx="113" cy="170"/>
            </a:xfrm>
            <a:custGeom>
              <a:avLst/>
              <a:gdLst>
                <a:gd name="T0" fmla="*/ 0 w 113"/>
                <a:gd name="T1" fmla="*/ 0 h 170"/>
                <a:gd name="T2" fmla="*/ 113 w 113"/>
                <a:gd name="T3" fmla="*/ 0 h 170"/>
                <a:gd name="T4" fmla="*/ 113 w 113"/>
                <a:gd name="T5" fmla="*/ 170 h 170"/>
                <a:gd name="T6" fmla="*/ 57 w 113"/>
                <a:gd name="T7" fmla="*/ 170 h 170"/>
                <a:gd name="T8" fmla="*/ 57 w 113"/>
                <a:gd name="T9" fmla="*/ 57 h 170"/>
                <a:gd name="T10" fmla="*/ 0 w 113"/>
                <a:gd name="T11" fmla="*/ 57 h 170"/>
                <a:gd name="T12" fmla="*/ 0 w 113"/>
                <a:gd name="T13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170">
                  <a:moveTo>
                    <a:pt x="0" y="0"/>
                  </a:moveTo>
                  <a:lnTo>
                    <a:pt x="113" y="0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9" name="Rectangle 925"/>
            <p:cNvSpPr>
              <a:spLocks noChangeArrowheads="1"/>
            </p:cNvSpPr>
            <p:nvPr/>
          </p:nvSpPr>
          <p:spPr bwMode="auto">
            <a:xfrm>
              <a:off x="5450" y="3081"/>
              <a:ext cx="56" cy="56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0" name="Rectangle 926"/>
            <p:cNvSpPr>
              <a:spLocks noChangeArrowheads="1"/>
            </p:cNvSpPr>
            <p:nvPr/>
          </p:nvSpPr>
          <p:spPr bwMode="auto">
            <a:xfrm>
              <a:off x="5563" y="2740"/>
              <a:ext cx="56" cy="114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1" name="Rectangle 927"/>
            <p:cNvSpPr>
              <a:spLocks noChangeArrowheads="1"/>
            </p:cNvSpPr>
            <p:nvPr/>
          </p:nvSpPr>
          <p:spPr bwMode="auto">
            <a:xfrm>
              <a:off x="6697" y="2967"/>
              <a:ext cx="57" cy="114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2" name="Rectangle 928"/>
            <p:cNvSpPr>
              <a:spLocks noChangeArrowheads="1"/>
            </p:cNvSpPr>
            <p:nvPr/>
          </p:nvSpPr>
          <p:spPr bwMode="auto">
            <a:xfrm>
              <a:off x="6754" y="2911"/>
              <a:ext cx="57" cy="56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3" name="Rectangle 929"/>
            <p:cNvSpPr>
              <a:spLocks noChangeArrowheads="1"/>
            </p:cNvSpPr>
            <p:nvPr/>
          </p:nvSpPr>
          <p:spPr bwMode="auto">
            <a:xfrm>
              <a:off x="5620" y="2570"/>
              <a:ext cx="56" cy="57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4" name="Freeform 930"/>
            <p:cNvSpPr>
              <a:spLocks/>
            </p:cNvSpPr>
            <p:nvPr/>
          </p:nvSpPr>
          <p:spPr bwMode="auto">
            <a:xfrm>
              <a:off x="5620" y="2287"/>
              <a:ext cx="170" cy="227"/>
            </a:xfrm>
            <a:custGeom>
              <a:avLst/>
              <a:gdLst>
                <a:gd name="T0" fmla="*/ 0 w 170"/>
                <a:gd name="T1" fmla="*/ 227 h 227"/>
                <a:gd name="T2" fmla="*/ 113 w 170"/>
                <a:gd name="T3" fmla="*/ 227 h 227"/>
                <a:gd name="T4" fmla="*/ 113 w 170"/>
                <a:gd name="T5" fmla="*/ 170 h 227"/>
                <a:gd name="T6" fmla="*/ 170 w 170"/>
                <a:gd name="T7" fmla="*/ 170 h 227"/>
                <a:gd name="T8" fmla="*/ 170 w 170"/>
                <a:gd name="T9" fmla="*/ 0 h 227"/>
                <a:gd name="T10" fmla="*/ 113 w 170"/>
                <a:gd name="T11" fmla="*/ 0 h 227"/>
                <a:gd name="T12" fmla="*/ 113 w 170"/>
                <a:gd name="T13" fmla="*/ 113 h 227"/>
                <a:gd name="T14" fmla="*/ 56 w 170"/>
                <a:gd name="T15" fmla="*/ 113 h 227"/>
                <a:gd name="T16" fmla="*/ 56 w 170"/>
                <a:gd name="T17" fmla="*/ 170 h 227"/>
                <a:gd name="T18" fmla="*/ 0 w 170"/>
                <a:gd name="T19" fmla="*/ 170 h 227"/>
                <a:gd name="T20" fmla="*/ 0 w 170"/>
                <a:gd name="T21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227">
                  <a:moveTo>
                    <a:pt x="0" y="227"/>
                  </a:moveTo>
                  <a:lnTo>
                    <a:pt x="113" y="227"/>
                  </a:lnTo>
                  <a:lnTo>
                    <a:pt x="113" y="170"/>
                  </a:lnTo>
                  <a:lnTo>
                    <a:pt x="170" y="170"/>
                  </a:lnTo>
                  <a:lnTo>
                    <a:pt x="170" y="0"/>
                  </a:lnTo>
                  <a:lnTo>
                    <a:pt x="113" y="0"/>
                  </a:lnTo>
                  <a:lnTo>
                    <a:pt x="113" y="113"/>
                  </a:lnTo>
                  <a:lnTo>
                    <a:pt x="56" y="113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22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5" name="Freeform 931"/>
            <p:cNvSpPr>
              <a:spLocks/>
            </p:cNvSpPr>
            <p:nvPr/>
          </p:nvSpPr>
          <p:spPr bwMode="auto">
            <a:xfrm>
              <a:off x="5053" y="1210"/>
              <a:ext cx="226" cy="113"/>
            </a:xfrm>
            <a:custGeom>
              <a:avLst/>
              <a:gdLst>
                <a:gd name="T0" fmla="*/ 170 w 226"/>
                <a:gd name="T1" fmla="*/ 0 h 113"/>
                <a:gd name="T2" fmla="*/ 0 w 226"/>
                <a:gd name="T3" fmla="*/ 0 h 113"/>
                <a:gd name="T4" fmla="*/ 0 w 226"/>
                <a:gd name="T5" fmla="*/ 113 h 113"/>
                <a:gd name="T6" fmla="*/ 226 w 226"/>
                <a:gd name="T7" fmla="*/ 113 h 113"/>
                <a:gd name="T8" fmla="*/ 226 w 226"/>
                <a:gd name="T9" fmla="*/ 56 h 113"/>
                <a:gd name="T10" fmla="*/ 170 w 226"/>
                <a:gd name="T11" fmla="*/ 56 h 113"/>
                <a:gd name="T12" fmla="*/ 170 w 226"/>
                <a:gd name="T13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6" h="113">
                  <a:moveTo>
                    <a:pt x="170" y="0"/>
                  </a:moveTo>
                  <a:lnTo>
                    <a:pt x="0" y="0"/>
                  </a:lnTo>
                  <a:lnTo>
                    <a:pt x="0" y="113"/>
                  </a:lnTo>
                  <a:lnTo>
                    <a:pt x="226" y="113"/>
                  </a:lnTo>
                  <a:lnTo>
                    <a:pt x="226" y="56"/>
                  </a:lnTo>
                  <a:lnTo>
                    <a:pt x="170" y="56"/>
                  </a:lnTo>
                  <a:lnTo>
                    <a:pt x="17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6" name="Freeform 932"/>
            <p:cNvSpPr>
              <a:spLocks/>
            </p:cNvSpPr>
            <p:nvPr/>
          </p:nvSpPr>
          <p:spPr bwMode="auto">
            <a:xfrm>
              <a:off x="5506" y="529"/>
              <a:ext cx="170" cy="114"/>
            </a:xfrm>
            <a:custGeom>
              <a:avLst/>
              <a:gdLst>
                <a:gd name="T0" fmla="*/ 170 w 170"/>
                <a:gd name="T1" fmla="*/ 0 h 114"/>
                <a:gd name="T2" fmla="*/ 0 w 170"/>
                <a:gd name="T3" fmla="*/ 0 h 114"/>
                <a:gd name="T4" fmla="*/ 0 w 170"/>
                <a:gd name="T5" fmla="*/ 114 h 114"/>
                <a:gd name="T6" fmla="*/ 114 w 170"/>
                <a:gd name="T7" fmla="*/ 114 h 114"/>
                <a:gd name="T8" fmla="*/ 114 w 170"/>
                <a:gd name="T9" fmla="*/ 57 h 114"/>
                <a:gd name="T10" fmla="*/ 170 w 170"/>
                <a:gd name="T11" fmla="*/ 57 h 114"/>
                <a:gd name="T12" fmla="*/ 170 w 170"/>
                <a:gd name="T13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114">
                  <a:moveTo>
                    <a:pt x="170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114" y="114"/>
                  </a:lnTo>
                  <a:lnTo>
                    <a:pt x="114" y="57"/>
                  </a:lnTo>
                  <a:lnTo>
                    <a:pt x="170" y="57"/>
                  </a:lnTo>
                  <a:lnTo>
                    <a:pt x="17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7" name="Rectangle 933"/>
            <p:cNvSpPr>
              <a:spLocks noChangeArrowheads="1"/>
            </p:cNvSpPr>
            <p:nvPr/>
          </p:nvSpPr>
          <p:spPr bwMode="auto">
            <a:xfrm>
              <a:off x="5506" y="699"/>
              <a:ext cx="57" cy="57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8" name="Rectangle 934"/>
            <p:cNvSpPr>
              <a:spLocks noChangeArrowheads="1"/>
            </p:cNvSpPr>
            <p:nvPr/>
          </p:nvSpPr>
          <p:spPr bwMode="auto">
            <a:xfrm>
              <a:off x="5620" y="416"/>
              <a:ext cx="57" cy="57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9" name="Freeform 935"/>
            <p:cNvSpPr>
              <a:spLocks/>
            </p:cNvSpPr>
            <p:nvPr/>
          </p:nvSpPr>
          <p:spPr bwMode="auto">
            <a:xfrm>
              <a:off x="5506" y="76"/>
              <a:ext cx="340" cy="340"/>
            </a:xfrm>
            <a:custGeom>
              <a:avLst/>
              <a:gdLst>
                <a:gd name="T0" fmla="*/ 0 w 340"/>
                <a:gd name="T1" fmla="*/ 283 h 340"/>
                <a:gd name="T2" fmla="*/ 57 w 340"/>
                <a:gd name="T3" fmla="*/ 283 h 340"/>
                <a:gd name="T4" fmla="*/ 57 w 340"/>
                <a:gd name="T5" fmla="*/ 170 h 340"/>
                <a:gd name="T6" fmla="*/ 114 w 340"/>
                <a:gd name="T7" fmla="*/ 170 h 340"/>
                <a:gd name="T8" fmla="*/ 114 w 340"/>
                <a:gd name="T9" fmla="*/ 113 h 340"/>
                <a:gd name="T10" fmla="*/ 170 w 340"/>
                <a:gd name="T11" fmla="*/ 113 h 340"/>
                <a:gd name="T12" fmla="*/ 170 w 340"/>
                <a:gd name="T13" fmla="*/ 56 h 340"/>
                <a:gd name="T14" fmla="*/ 227 w 340"/>
                <a:gd name="T15" fmla="*/ 56 h 340"/>
                <a:gd name="T16" fmla="*/ 227 w 340"/>
                <a:gd name="T17" fmla="*/ 0 h 340"/>
                <a:gd name="T18" fmla="*/ 340 w 340"/>
                <a:gd name="T19" fmla="*/ 0 h 340"/>
                <a:gd name="T20" fmla="*/ 340 w 340"/>
                <a:gd name="T21" fmla="*/ 56 h 340"/>
                <a:gd name="T22" fmla="*/ 284 w 340"/>
                <a:gd name="T23" fmla="*/ 56 h 340"/>
                <a:gd name="T24" fmla="*/ 284 w 340"/>
                <a:gd name="T25" fmla="*/ 170 h 340"/>
                <a:gd name="T26" fmla="*/ 170 w 340"/>
                <a:gd name="T27" fmla="*/ 170 h 340"/>
                <a:gd name="T28" fmla="*/ 170 w 340"/>
                <a:gd name="T29" fmla="*/ 226 h 340"/>
                <a:gd name="T30" fmla="*/ 114 w 340"/>
                <a:gd name="T31" fmla="*/ 226 h 340"/>
                <a:gd name="T32" fmla="*/ 114 w 340"/>
                <a:gd name="T33" fmla="*/ 340 h 340"/>
                <a:gd name="T34" fmla="*/ 0 w 340"/>
                <a:gd name="T35" fmla="*/ 340 h 340"/>
                <a:gd name="T36" fmla="*/ 0 w 340"/>
                <a:gd name="T37" fmla="*/ 283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0" h="340">
                  <a:moveTo>
                    <a:pt x="0" y="283"/>
                  </a:moveTo>
                  <a:lnTo>
                    <a:pt x="57" y="283"/>
                  </a:lnTo>
                  <a:lnTo>
                    <a:pt x="57" y="170"/>
                  </a:lnTo>
                  <a:lnTo>
                    <a:pt x="114" y="170"/>
                  </a:lnTo>
                  <a:lnTo>
                    <a:pt x="114" y="113"/>
                  </a:lnTo>
                  <a:lnTo>
                    <a:pt x="170" y="113"/>
                  </a:lnTo>
                  <a:lnTo>
                    <a:pt x="170" y="56"/>
                  </a:lnTo>
                  <a:lnTo>
                    <a:pt x="227" y="56"/>
                  </a:lnTo>
                  <a:lnTo>
                    <a:pt x="227" y="0"/>
                  </a:lnTo>
                  <a:lnTo>
                    <a:pt x="340" y="0"/>
                  </a:lnTo>
                  <a:lnTo>
                    <a:pt x="340" y="56"/>
                  </a:lnTo>
                  <a:lnTo>
                    <a:pt x="284" y="56"/>
                  </a:lnTo>
                  <a:lnTo>
                    <a:pt x="284" y="170"/>
                  </a:lnTo>
                  <a:lnTo>
                    <a:pt x="170" y="170"/>
                  </a:lnTo>
                  <a:lnTo>
                    <a:pt x="170" y="226"/>
                  </a:lnTo>
                  <a:lnTo>
                    <a:pt x="114" y="226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28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0" name="Freeform 936"/>
            <p:cNvSpPr>
              <a:spLocks/>
            </p:cNvSpPr>
            <p:nvPr/>
          </p:nvSpPr>
          <p:spPr bwMode="auto">
            <a:xfrm>
              <a:off x="6187" y="813"/>
              <a:ext cx="510" cy="623"/>
            </a:xfrm>
            <a:custGeom>
              <a:avLst/>
              <a:gdLst>
                <a:gd name="T0" fmla="*/ 0 w 510"/>
                <a:gd name="T1" fmla="*/ 453 h 623"/>
                <a:gd name="T2" fmla="*/ 0 w 510"/>
                <a:gd name="T3" fmla="*/ 397 h 623"/>
                <a:gd name="T4" fmla="*/ 113 w 510"/>
                <a:gd name="T5" fmla="*/ 397 h 623"/>
                <a:gd name="T6" fmla="*/ 113 w 510"/>
                <a:gd name="T7" fmla="*/ 340 h 623"/>
                <a:gd name="T8" fmla="*/ 170 w 510"/>
                <a:gd name="T9" fmla="*/ 340 h 623"/>
                <a:gd name="T10" fmla="*/ 170 w 510"/>
                <a:gd name="T11" fmla="*/ 283 h 623"/>
                <a:gd name="T12" fmla="*/ 226 w 510"/>
                <a:gd name="T13" fmla="*/ 283 h 623"/>
                <a:gd name="T14" fmla="*/ 226 w 510"/>
                <a:gd name="T15" fmla="*/ 226 h 623"/>
                <a:gd name="T16" fmla="*/ 226 w 510"/>
                <a:gd name="T17" fmla="*/ 170 h 623"/>
                <a:gd name="T18" fmla="*/ 283 w 510"/>
                <a:gd name="T19" fmla="*/ 170 h 623"/>
                <a:gd name="T20" fmla="*/ 283 w 510"/>
                <a:gd name="T21" fmla="*/ 0 h 623"/>
                <a:gd name="T22" fmla="*/ 397 w 510"/>
                <a:gd name="T23" fmla="*/ 0 h 623"/>
                <a:gd name="T24" fmla="*/ 397 w 510"/>
                <a:gd name="T25" fmla="*/ 56 h 623"/>
                <a:gd name="T26" fmla="*/ 453 w 510"/>
                <a:gd name="T27" fmla="*/ 56 h 623"/>
                <a:gd name="T28" fmla="*/ 453 w 510"/>
                <a:gd name="T29" fmla="*/ 113 h 623"/>
                <a:gd name="T30" fmla="*/ 510 w 510"/>
                <a:gd name="T31" fmla="*/ 113 h 623"/>
                <a:gd name="T32" fmla="*/ 510 w 510"/>
                <a:gd name="T33" fmla="*/ 453 h 623"/>
                <a:gd name="T34" fmla="*/ 453 w 510"/>
                <a:gd name="T35" fmla="*/ 453 h 623"/>
                <a:gd name="T36" fmla="*/ 453 w 510"/>
                <a:gd name="T37" fmla="*/ 567 h 623"/>
                <a:gd name="T38" fmla="*/ 397 w 510"/>
                <a:gd name="T39" fmla="*/ 567 h 623"/>
                <a:gd name="T40" fmla="*/ 397 w 510"/>
                <a:gd name="T41" fmla="*/ 623 h 623"/>
                <a:gd name="T42" fmla="*/ 283 w 510"/>
                <a:gd name="T43" fmla="*/ 623 h 623"/>
                <a:gd name="T44" fmla="*/ 283 w 510"/>
                <a:gd name="T45" fmla="*/ 510 h 623"/>
                <a:gd name="T46" fmla="*/ 226 w 510"/>
                <a:gd name="T47" fmla="*/ 510 h 623"/>
                <a:gd name="T48" fmla="*/ 226 w 510"/>
                <a:gd name="T49" fmla="*/ 567 h 623"/>
                <a:gd name="T50" fmla="*/ 113 w 510"/>
                <a:gd name="T51" fmla="*/ 567 h 623"/>
                <a:gd name="T52" fmla="*/ 113 w 510"/>
                <a:gd name="T53" fmla="*/ 510 h 623"/>
                <a:gd name="T54" fmla="*/ 56 w 510"/>
                <a:gd name="T55" fmla="*/ 510 h 623"/>
                <a:gd name="T56" fmla="*/ 56 w 510"/>
                <a:gd name="T57" fmla="*/ 453 h 623"/>
                <a:gd name="T58" fmla="*/ 0 w 510"/>
                <a:gd name="T59" fmla="*/ 453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10" h="623">
                  <a:moveTo>
                    <a:pt x="0" y="453"/>
                  </a:moveTo>
                  <a:lnTo>
                    <a:pt x="0" y="397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226" y="283"/>
                  </a:lnTo>
                  <a:lnTo>
                    <a:pt x="226" y="226"/>
                  </a:lnTo>
                  <a:lnTo>
                    <a:pt x="226" y="170"/>
                  </a:lnTo>
                  <a:lnTo>
                    <a:pt x="283" y="170"/>
                  </a:lnTo>
                  <a:lnTo>
                    <a:pt x="283" y="0"/>
                  </a:lnTo>
                  <a:lnTo>
                    <a:pt x="397" y="0"/>
                  </a:lnTo>
                  <a:lnTo>
                    <a:pt x="397" y="56"/>
                  </a:lnTo>
                  <a:lnTo>
                    <a:pt x="453" y="56"/>
                  </a:lnTo>
                  <a:lnTo>
                    <a:pt x="453" y="113"/>
                  </a:lnTo>
                  <a:lnTo>
                    <a:pt x="510" y="113"/>
                  </a:lnTo>
                  <a:lnTo>
                    <a:pt x="510" y="453"/>
                  </a:lnTo>
                  <a:lnTo>
                    <a:pt x="453" y="453"/>
                  </a:lnTo>
                  <a:lnTo>
                    <a:pt x="453" y="567"/>
                  </a:lnTo>
                  <a:lnTo>
                    <a:pt x="397" y="567"/>
                  </a:lnTo>
                  <a:lnTo>
                    <a:pt x="397" y="623"/>
                  </a:lnTo>
                  <a:lnTo>
                    <a:pt x="283" y="623"/>
                  </a:lnTo>
                  <a:lnTo>
                    <a:pt x="283" y="510"/>
                  </a:lnTo>
                  <a:lnTo>
                    <a:pt x="226" y="510"/>
                  </a:lnTo>
                  <a:lnTo>
                    <a:pt x="226" y="567"/>
                  </a:lnTo>
                  <a:lnTo>
                    <a:pt x="113" y="567"/>
                  </a:lnTo>
                  <a:lnTo>
                    <a:pt x="113" y="510"/>
                  </a:lnTo>
                  <a:lnTo>
                    <a:pt x="56" y="510"/>
                  </a:lnTo>
                  <a:lnTo>
                    <a:pt x="56" y="453"/>
                  </a:lnTo>
                  <a:lnTo>
                    <a:pt x="0" y="45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1" name="Freeform 937"/>
            <p:cNvSpPr>
              <a:spLocks/>
            </p:cNvSpPr>
            <p:nvPr/>
          </p:nvSpPr>
          <p:spPr bwMode="auto">
            <a:xfrm>
              <a:off x="6073" y="1323"/>
              <a:ext cx="511" cy="397"/>
            </a:xfrm>
            <a:custGeom>
              <a:avLst/>
              <a:gdLst>
                <a:gd name="T0" fmla="*/ 284 w 511"/>
                <a:gd name="T1" fmla="*/ 57 h 397"/>
                <a:gd name="T2" fmla="*/ 284 w 511"/>
                <a:gd name="T3" fmla="*/ 113 h 397"/>
                <a:gd name="T4" fmla="*/ 227 w 511"/>
                <a:gd name="T5" fmla="*/ 113 h 397"/>
                <a:gd name="T6" fmla="*/ 227 w 511"/>
                <a:gd name="T7" fmla="*/ 170 h 397"/>
                <a:gd name="T8" fmla="*/ 170 w 511"/>
                <a:gd name="T9" fmla="*/ 170 h 397"/>
                <a:gd name="T10" fmla="*/ 170 w 511"/>
                <a:gd name="T11" fmla="*/ 227 h 397"/>
                <a:gd name="T12" fmla="*/ 0 w 511"/>
                <a:gd name="T13" fmla="*/ 227 h 397"/>
                <a:gd name="T14" fmla="*/ 0 w 511"/>
                <a:gd name="T15" fmla="*/ 397 h 397"/>
                <a:gd name="T16" fmla="*/ 57 w 511"/>
                <a:gd name="T17" fmla="*/ 397 h 397"/>
                <a:gd name="T18" fmla="*/ 57 w 511"/>
                <a:gd name="T19" fmla="*/ 340 h 397"/>
                <a:gd name="T20" fmla="*/ 170 w 511"/>
                <a:gd name="T21" fmla="*/ 340 h 397"/>
                <a:gd name="T22" fmla="*/ 170 w 511"/>
                <a:gd name="T23" fmla="*/ 283 h 397"/>
                <a:gd name="T24" fmla="*/ 397 w 511"/>
                <a:gd name="T25" fmla="*/ 283 h 397"/>
                <a:gd name="T26" fmla="*/ 397 w 511"/>
                <a:gd name="T27" fmla="*/ 227 h 397"/>
                <a:gd name="T28" fmla="*/ 454 w 511"/>
                <a:gd name="T29" fmla="*/ 227 h 397"/>
                <a:gd name="T30" fmla="*/ 454 w 511"/>
                <a:gd name="T31" fmla="*/ 170 h 397"/>
                <a:gd name="T32" fmla="*/ 511 w 511"/>
                <a:gd name="T33" fmla="*/ 170 h 397"/>
                <a:gd name="T34" fmla="*/ 511 w 511"/>
                <a:gd name="T35" fmla="*/ 113 h 397"/>
                <a:gd name="T36" fmla="*/ 397 w 511"/>
                <a:gd name="T37" fmla="*/ 113 h 397"/>
                <a:gd name="T38" fmla="*/ 397 w 511"/>
                <a:gd name="T39" fmla="*/ 0 h 397"/>
                <a:gd name="T40" fmla="*/ 340 w 511"/>
                <a:gd name="T41" fmla="*/ 0 h 397"/>
                <a:gd name="T42" fmla="*/ 340 w 511"/>
                <a:gd name="T43" fmla="*/ 57 h 397"/>
                <a:gd name="T44" fmla="*/ 284 w 511"/>
                <a:gd name="T45" fmla="*/ 5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11" h="397">
                  <a:moveTo>
                    <a:pt x="284" y="57"/>
                  </a:moveTo>
                  <a:lnTo>
                    <a:pt x="284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0" y="227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397" y="283"/>
                  </a:lnTo>
                  <a:lnTo>
                    <a:pt x="397" y="227"/>
                  </a:lnTo>
                  <a:lnTo>
                    <a:pt x="454" y="227"/>
                  </a:lnTo>
                  <a:lnTo>
                    <a:pt x="454" y="170"/>
                  </a:lnTo>
                  <a:lnTo>
                    <a:pt x="511" y="170"/>
                  </a:lnTo>
                  <a:lnTo>
                    <a:pt x="511" y="113"/>
                  </a:lnTo>
                  <a:lnTo>
                    <a:pt x="397" y="113"/>
                  </a:lnTo>
                  <a:lnTo>
                    <a:pt x="397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284" y="57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2" name="Freeform 938"/>
            <p:cNvSpPr>
              <a:spLocks/>
            </p:cNvSpPr>
            <p:nvPr/>
          </p:nvSpPr>
          <p:spPr bwMode="auto">
            <a:xfrm>
              <a:off x="6017" y="1323"/>
              <a:ext cx="340" cy="283"/>
            </a:xfrm>
            <a:custGeom>
              <a:avLst/>
              <a:gdLst>
                <a:gd name="T0" fmla="*/ 283 w 340"/>
                <a:gd name="T1" fmla="*/ 0 h 283"/>
                <a:gd name="T2" fmla="*/ 56 w 340"/>
                <a:gd name="T3" fmla="*/ 0 h 283"/>
                <a:gd name="T4" fmla="*/ 56 w 340"/>
                <a:gd name="T5" fmla="*/ 170 h 283"/>
                <a:gd name="T6" fmla="*/ 0 w 340"/>
                <a:gd name="T7" fmla="*/ 170 h 283"/>
                <a:gd name="T8" fmla="*/ 0 w 340"/>
                <a:gd name="T9" fmla="*/ 283 h 283"/>
                <a:gd name="T10" fmla="*/ 56 w 340"/>
                <a:gd name="T11" fmla="*/ 283 h 283"/>
                <a:gd name="T12" fmla="*/ 56 w 340"/>
                <a:gd name="T13" fmla="*/ 227 h 283"/>
                <a:gd name="T14" fmla="*/ 226 w 340"/>
                <a:gd name="T15" fmla="*/ 227 h 283"/>
                <a:gd name="T16" fmla="*/ 226 w 340"/>
                <a:gd name="T17" fmla="*/ 170 h 283"/>
                <a:gd name="T18" fmla="*/ 283 w 340"/>
                <a:gd name="T19" fmla="*/ 170 h 283"/>
                <a:gd name="T20" fmla="*/ 283 w 340"/>
                <a:gd name="T21" fmla="*/ 113 h 283"/>
                <a:gd name="T22" fmla="*/ 340 w 340"/>
                <a:gd name="T23" fmla="*/ 113 h 283"/>
                <a:gd name="T24" fmla="*/ 340 w 340"/>
                <a:gd name="T25" fmla="*/ 57 h 283"/>
                <a:gd name="T26" fmla="*/ 283 w 340"/>
                <a:gd name="T27" fmla="*/ 57 h 283"/>
                <a:gd name="T28" fmla="*/ 283 w 340"/>
                <a:gd name="T29" fmla="*/ 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40" h="283">
                  <a:moveTo>
                    <a:pt x="283" y="0"/>
                  </a:moveTo>
                  <a:lnTo>
                    <a:pt x="56" y="0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283"/>
                  </a:lnTo>
                  <a:lnTo>
                    <a:pt x="56" y="283"/>
                  </a:lnTo>
                  <a:lnTo>
                    <a:pt x="56" y="227"/>
                  </a:lnTo>
                  <a:lnTo>
                    <a:pt x="226" y="227"/>
                  </a:lnTo>
                  <a:lnTo>
                    <a:pt x="226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340" y="113"/>
                  </a:lnTo>
                  <a:lnTo>
                    <a:pt x="340" y="57"/>
                  </a:lnTo>
                  <a:lnTo>
                    <a:pt x="283" y="57"/>
                  </a:lnTo>
                  <a:lnTo>
                    <a:pt x="283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3" name="Rectangle 939"/>
            <p:cNvSpPr>
              <a:spLocks noChangeArrowheads="1"/>
            </p:cNvSpPr>
            <p:nvPr/>
          </p:nvSpPr>
          <p:spPr bwMode="auto">
            <a:xfrm>
              <a:off x="5790" y="1323"/>
              <a:ext cx="56" cy="57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4" name="Rectangle 940"/>
            <p:cNvSpPr>
              <a:spLocks noChangeArrowheads="1"/>
            </p:cNvSpPr>
            <p:nvPr/>
          </p:nvSpPr>
          <p:spPr bwMode="auto">
            <a:xfrm>
              <a:off x="6300" y="3591"/>
              <a:ext cx="57" cy="57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5" name="Rectangle 941"/>
            <p:cNvSpPr>
              <a:spLocks noChangeArrowheads="1"/>
            </p:cNvSpPr>
            <p:nvPr/>
          </p:nvSpPr>
          <p:spPr bwMode="auto">
            <a:xfrm>
              <a:off x="6300" y="4271"/>
              <a:ext cx="57" cy="57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6" name="Freeform 942"/>
            <p:cNvSpPr>
              <a:spLocks/>
            </p:cNvSpPr>
            <p:nvPr/>
          </p:nvSpPr>
          <p:spPr bwMode="auto">
            <a:xfrm>
              <a:off x="6017" y="3818"/>
              <a:ext cx="283" cy="227"/>
            </a:xfrm>
            <a:custGeom>
              <a:avLst/>
              <a:gdLst>
                <a:gd name="T0" fmla="*/ 170 w 283"/>
                <a:gd name="T1" fmla="*/ 0 h 227"/>
                <a:gd name="T2" fmla="*/ 56 w 283"/>
                <a:gd name="T3" fmla="*/ 0 h 227"/>
                <a:gd name="T4" fmla="*/ 56 w 283"/>
                <a:gd name="T5" fmla="*/ 113 h 227"/>
                <a:gd name="T6" fmla="*/ 0 w 283"/>
                <a:gd name="T7" fmla="*/ 113 h 227"/>
                <a:gd name="T8" fmla="*/ 0 w 283"/>
                <a:gd name="T9" fmla="*/ 227 h 227"/>
                <a:gd name="T10" fmla="*/ 283 w 283"/>
                <a:gd name="T11" fmla="*/ 227 h 227"/>
                <a:gd name="T12" fmla="*/ 283 w 283"/>
                <a:gd name="T13" fmla="*/ 113 h 227"/>
                <a:gd name="T14" fmla="*/ 226 w 283"/>
                <a:gd name="T15" fmla="*/ 113 h 227"/>
                <a:gd name="T16" fmla="*/ 226 w 283"/>
                <a:gd name="T17" fmla="*/ 57 h 227"/>
                <a:gd name="T18" fmla="*/ 170 w 283"/>
                <a:gd name="T19" fmla="*/ 57 h 227"/>
                <a:gd name="T20" fmla="*/ 170 w 283"/>
                <a:gd name="T21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83" h="227">
                  <a:moveTo>
                    <a:pt x="170" y="0"/>
                  </a:moveTo>
                  <a:lnTo>
                    <a:pt x="56" y="0"/>
                  </a:lnTo>
                  <a:lnTo>
                    <a:pt x="56" y="113"/>
                  </a:lnTo>
                  <a:lnTo>
                    <a:pt x="0" y="113"/>
                  </a:lnTo>
                  <a:lnTo>
                    <a:pt x="0" y="227"/>
                  </a:lnTo>
                  <a:lnTo>
                    <a:pt x="283" y="227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57"/>
                  </a:lnTo>
                  <a:lnTo>
                    <a:pt x="170" y="57"/>
                  </a:lnTo>
                  <a:lnTo>
                    <a:pt x="17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7" name="Freeform 943"/>
            <p:cNvSpPr>
              <a:spLocks/>
            </p:cNvSpPr>
            <p:nvPr/>
          </p:nvSpPr>
          <p:spPr bwMode="auto">
            <a:xfrm>
              <a:off x="6357" y="3704"/>
              <a:ext cx="623" cy="624"/>
            </a:xfrm>
            <a:custGeom>
              <a:avLst/>
              <a:gdLst>
                <a:gd name="T0" fmla="*/ 56 w 623"/>
                <a:gd name="T1" fmla="*/ 0 h 624"/>
                <a:gd name="T2" fmla="*/ 56 w 623"/>
                <a:gd name="T3" fmla="*/ 114 h 624"/>
                <a:gd name="T4" fmla="*/ 113 w 623"/>
                <a:gd name="T5" fmla="*/ 114 h 624"/>
                <a:gd name="T6" fmla="*/ 113 w 623"/>
                <a:gd name="T7" fmla="*/ 227 h 624"/>
                <a:gd name="T8" fmla="*/ 56 w 623"/>
                <a:gd name="T9" fmla="*/ 227 h 624"/>
                <a:gd name="T10" fmla="*/ 56 w 623"/>
                <a:gd name="T11" fmla="*/ 454 h 624"/>
                <a:gd name="T12" fmla="*/ 0 w 623"/>
                <a:gd name="T13" fmla="*/ 454 h 624"/>
                <a:gd name="T14" fmla="*/ 0 w 623"/>
                <a:gd name="T15" fmla="*/ 567 h 624"/>
                <a:gd name="T16" fmla="*/ 56 w 623"/>
                <a:gd name="T17" fmla="*/ 567 h 624"/>
                <a:gd name="T18" fmla="*/ 56 w 623"/>
                <a:gd name="T19" fmla="*/ 624 h 624"/>
                <a:gd name="T20" fmla="*/ 340 w 623"/>
                <a:gd name="T21" fmla="*/ 624 h 624"/>
                <a:gd name="T22" fmla="*/ 340 w 623"/>
                <a:gd name="T23" fmla="*/ 567 h 624"/>
                <a:gd name="T24" fmla="*/ 567 w 623"/>
                <a:gd name="T25" fmla="*/ 567 h 624"/>
                <a:gd name="T26" fmla="*/ 567 w 623"/>
                <a:gd name="T27" fmla="*/ 624 h 624"/>
                <a:gd name="T28" fmla="*/ 623 w 623"/>
                <a:gd name="T29" fmla="*/ 624 h 624"/>
                <a:gd name="T30" fmla="*/ 623 w 623"/>
                <a:gd name="T31" fmla="*/ 511 h 624"/>
                <a:gd name="T32" fmla="*/ 567 w 623"/>
                <a:gd name="T33" fmla="*/ 511 h 624"/>
                <a:gd name="T34" fmla="*/ 567 w 623"/>
                <a:gd name="T35" fmla="*/ 454 h 624"/>
                <a:gd name="T36" fmla="*/ 453 w 623"/>
                <a:gd name="T37" fmla="*/ 454 h 624"/>
                <a:gd name="T38" fmla="*/ 453 w 623"/>
                <a:gd name="T39" fmla="*/ 397 h 624"/>
                <a:gd name="T40" fmla="*/ 340 w 623"/>
                <a:gd name="T41" fmla="*/ 397 h 624"/>
                <a:gd name="T42" fmla="*/ 340 w 623"/>
                <a:gd name="T43" fmla="*/ 341 h 624"/>
                <a:gd name="T44" fmla="*/ 283 w 623"/>
                <a:gd name="T45" fmla="*/ 341 h 624"/>
                <a:gd name="T46" fmla="*/ 283 w 623"/>
                <a:gd name="T47" fmla="*/ 227 h 624"/>
                <a:gd name="T48" fmla="*/ 170 w 623"/>
                <a:gd name="T49" fmla="*/ 227 h 624"/>
                <a:gd name="T50" fmla="*/ 170 w 623"/>
                <a:gd name="T51" fmla="*/ 57 h 624"/>
                <a:gd name="T52" fmla="*/ 113 w 623"/>
                <a:gd name="T53" fmla="*/ 57 h 624"/>
                <a:gd name="T54" fmla="*/ 113 w 623"/>
                <a:gd name="T55" fmla="*/ 0 h 624"/>
                <a:gd name="T56" fmla="*/ 56 w 623"/>
                <a:gd name="T57" fmla="*/ 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23" h="624">
                  <a:moveTo>
                    <a:pt x="56" y="0"/>
                  </a:moveTo>
                  <a:lnTo>
                    <a:pt x="56" y="114"/>
                  </a:lnTo>
                  <a:lnTo>
                    <a:pt x="113" y="114"/>
                  </a:lnTo>
                  <a:lnTo>
                    <a:pt x="113" y="227"/>
                  </a:lnTo>
                  <a:lnTo>
                    <a:pt x="56" y="227"/>
                  </a:lnTo>
                  <a:lnTo>
                    <a:pt x="56" y="454"/>
                  </a:lnTo>
                  <a:lnTo>
                    <a:pt x="0" y="454"/>
                  </a:lnTo>
                  <a:lnTo>
                    <a:pt x="0" y="567"/>
                  </a:lnTo>
                  <a:lnTo>
                    <a:pt x="56" y="567"/>
                  </a:lnTo>
                  <a:lnTo>
                    <a:pt x="56" y="624"/>
                  </a:lnTo>
                  <a:lnTo>
                    <a:pt x="340" y="624"/>
                  </a:lnTo>
                  <a:lnTo>
                    <a:pt x="340" y="567"/>
                  </a:lnTo>
                  <a:lnTo>
                    <a:pt x="567" y="567"/>
                  </a:lnTo>
                  <a:lnTo>
                    <a:pt x="567" y="624"/>
                  </a:lnTo>
                  <a:lnTo>
                    <a:pt x="623" y="624"/>
                  </a:lnTo>
                  <a:lnTo>
                    <a:pt x="623" y="511"/>
                  </a:lnTo>
                  <a:lnTo>
                    <a:pt x="567" y="511"/>
                  </a:lnTo>
                  <a:lnTo>
                    <a:pt x="567" y="454"/>
                  </a:lnTo>
                  <a:lnTo>
                    <a:pt x="453" y="454"/>
                  </a:lnTo>
                  <a:lnTo>
                    <a:pt x="453" y="397"/>
                  </a:lnTo>
                  <a:lnTo>
                    <a:pt x="340" y="397"/>
                  </a:lnTo>
                  <a:lnTo>
                    <a:pt x="340" y="341"/>
                  </a:lnTo>
                  <a:lnTo>
                    <a:pt x="283" y="341"/>
                  </a:lnTo>
                  <a:lnTo>
                    <a:pt x="283" y="227"/>
                  </a:lnTo>
                  <a:lnTo>
                    <a:pt x="170" y="227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56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8" name="Freeform 944"/>
            <p:cNvSpPr>
              <a:spLocks/>
            </p:cNvSpPr>
            <p:nvPr/>
          </p:nvSpPr>
          <p:spPr bwMode="auto">
            <a:xfrm>
              <a:off x="4656" y="4442"/>
              <a:ext cx="170" cy="113"/>
            </a:xfrm>
            <a:custGeom>
              <a:avLst/>
              <a:gdLst>
                <a:gd name="T0" fmla="*/ 56 w 227"/>
                <a:gd name="T1" fmla="*/ 0 h 113"/>
                <a:gd name="T2" fmla="*/ 0 w 227"/>
                <a:gd name="T3" fmla="*/ 0 h 113"/>
                <a:gd name="T4" fmla="*/ 0 w 227"/>
                <a:gd name="T5" fmla="*/ 113 h 113"/>
                <a:gd name="T6" fmla="*/ 227 w 227"/>
                <a:gd name="T7" fmla="*/ 113 h 113"/>
                <a:gd name="T8" fmla="*/ 227 w 227"/>
                <a:gd name="T9" fmla="*/ 0 h 113"/>
                <a:gd name="T10" fmla="*/ 56 w 227"/>
                <a:gd name="T11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" h="113">
                  <a:moveTo>
                    <a:pt x="56" y="0"/>
                  </a:moveTo>
                  <a:lnTo>
                    <a:pt x="0" y="0"/>
                  </a:lnTo>
                  <a:lnTo>
                    <a:pt x="0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56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9" name="Rectangle 945"/>
            <p:cNvSpPr>
              <a:spLocks noChangeArrowheads="1"/>
            </p:cNvSpPr>
            <p:nvPr/>
          </p:nvSpPr>
          <p:spPr bwMode="auto">
            <a:xfrm>
              <a:off x="4712" y="4158"/>
              <a:ext cx="57" cy="57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0" name="Rectangle 946"/>
            <p:cNvSpPr>
              <a:spLocks noChangeArrowheads="1"/>
            </p:cNvSpPr>
            <p:nvPr/>
          </p:nvSpPr>
          <p:spPr bwMode="auto">
            <a:xfrm>
              <a:off x="2501" y="5859"/>
              <a:ext cx="57" cy="57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1" name="Freeform 947"/>
            <p:cNvSpPr>
              <a:spLocks/>
            </p:cNvSpPr>
            <p:nvPr/>
          </p:nvSpPr>
          <p:spPr bwMode="auto">
            <a:xfrm>
              <a:off x="2728" y="5802"/>
              <a:ext cx="113" cy="114"/>
            </a:xfrm>
            <a:custGeom>
              <a:avLst/>
              <a:gdLst>
                <a:gd name="T0" fmla="*/ 113 w 113"/>
                <a:gd name="T1" fmla="*/ 0 h 114"/>
                <a:gd name="T2" fmla="*/ 0 w 113"/>
                <a:gd name="T3" fmla="*/ 0 h 114"/>
                <a:gd name="T4" fmla="*/ 0 w 113"/>
                <a:gd name="T5" fmla="*/ 114 h 114"/>
                <a:gd name="T6" fmla="*/ 57 w 113"/>
                <a:gd name="T7" fmla="*/ 114 h 114"/>
                <a:gd name="T8" fmla="*/ 57 w 113"/>
                <a:gd name="T9" fmla="*/ 57 h 114"/>
                <a:gd name="T10" fmla="*/ 113 w 113"/>
                <a:gd name="T11" fmla="*/ 57 h 114"/>
                <a:gd name="T12" fmla="*/ 113 w 113"/>
                <a:gd name="T13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114">
                  <a:moveTo>
                    <a:pt x="113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57" y="114"/>
                  </a:lnTo>
                  <a:lnTo>
                    <a:pt x="57" y="57"/>
                  </a:lnTo>
                  <a:lnTo>
                    <a:pt x="113" y="57"/>
                  </a:lnTo>
                  <a:lnTo>
                    <a:pt x="113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2" name="Rectangle 948"/>
            <p:cNvSpPr>
              <a:spLocks noChangeArrowheads="1"/>
            </p:cNvSpPr>
            <p:nvPr/>
          </p:nvSpPr>
          <p:spPr bwMode="auto">
            <a:xfrm>
              <a:off x="2614" y="5462"/>
              <a:ext cx="114" cy="114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3" name="Rectangle 949"/>
            <p:cNvSpPr>
              <a:spLocks noChangeArrowheads="1"/>
            </p:cNvSpPr>
            <p:nvPr/>
          </p:nvSpPr>
          <p:spPr bwMode="auto">
            <a:xfrm>
              <a:off x="2955" y="5519"/>
              <a:ext cx="56" cy="113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4" name="Freeform 950"/>
            <p:cNvSpPr>
              <a:spLocks/>
            </p:cNvSpPr>
            <p:nvPr/>
          </p:nvSpPr>
          <p:spPr bwMode="auto">
            <a:xfrm>
              <a:off x="2955" y="4668"/>
              <a:ext cx="793" cy="908"/>
            </a:xfrm>
            <a:custGeom>
              <a:avLst/>
              <a:gdLst>
                <a:gd name="T0" fmla="*/ 340 w 793"/>
                <a:gd name="T1" fmla="*/ 908 h 908"/>
                <a:gd name="T2" fmla="*/ 170 w 793"/>
                <a:gd name="T3" fmla="*/ 908 h 908"/>
                <a:gd name="T4" fmla="*/ 170 w 793"/>
                <a:gd name="T5" fmla="*/ 794 h 908"/>
                <a:gd name="T6" fmla="*/ 113 w 793"/>
                <a:gd name="T7" fmla="*/ 794 h 908"/>
                <a:gd name="T8" fmla="*/ 113 w 793"/>
                <a:gd name="T9" fmla="*/ 737 h 908"/>
                <a:gd name="T10" fmla="*/ 170 w 793"/>
                <a:gd name="T11" fmla="*/ 737 h 908"/>
                <a:gd name="T12" fmla="*/ 170 w 793"/>
                <a:gd name="T13" fmla="*/ 567 h 908"/>
                <a:gd name="T14" fmla="*/ 56 w 793"/>
                <a:gd name="T15" fmla="*/ 567 h 908"/>
                <a:gd name="T16" fmla="*/ 56 w 793"/>
                <a:gd name="T17" fmla="*/ 624 h 908"/>
                <a:gd name="T18" fmla="*/ 0 w 793"/>
                <a:gd name="T19" fmla="*/ 624 h 908"/>
                <a:gd name="T20" fmla="*/ 0 w 793"/>
                <a:gd name="T21" fmla="*/ 454 h 908"/>
                <a:gd name="T22" fmla="*/ 56 w 793"/>
                <a:gd name="T23" fmla="*/ 454 h 908"/>
                <a:gd name="T24" fmla="*/ 56 w 793"/>
                <a:gd name="T25" fmla="*/ 511 h 908"/>
                <a:gd name="T26" fmla="*/ 113 w 793"/>
                <a:gd name="T27" fmla="*/ 511 h 908"/>
                <a:gd name="T28" fmla="*/ 113 w 793"/>
                <a:gd name="T29" fmla="*/ 397 h 908"/>
                <a:gd name="T30" fmla="*/ 170 w 793"/>
                <a:gd name="T31" fmla="*/ 397 h 908"/>
                <a:gd name="T32" fmla="*/ 170 w 793"/>
                <a:gd name="T33" fmla="*/ 454 h 908"/>
                <a:gd name="T34" fmla="*/ 397 w 793"/>
                <a:gd name="T35" fmla="*/ 454 h 908"/>
                <a:gd name="T36" fmla="*/ 397 w 793"/>
                <a:gd name="T37" fmla="*/ 397 h 908"/>
                <a:gd name="T38" fmla="*/ 453 w 793"/>
                <a:gd name="T39" fmla="*/ 397 h 908"/>
                <a:gd name="T40" fmla="*/ 453 w 793"/>
                <a:gd name="T41" fmla="*/ 341 h 908"/>
                <a:gd name="T42" fmla="*/ 510 w 793"/>
                <a:gd name="T43" fmla="*/ 341 h 908"/>
                <a:gd name="T44" fmla="*/ 510 w 793"/>
                <a:gd name="T45" fmla="*/ 284 h 908"/>
                <a:gd name="T46" fmla="*/ 567 w 793"/>
                <a:gd name="T47" fmla="*/ 284 h 908"/>
                <a:gd name="T48" fmla="*/ 567 w 793"/>
                <a:gd name="T49" fmla="*/ 227 h 908"/>
                <a:gd name="T50" fmla="*/ 623 w 793"/>
                <a:gd name="T51" fmla="*/ 227 h 908"/>
                <a:gd name="T52" fmla="*/ 623 w 793"/>
                <a:gd name="T53" fmla="*/ 114 h 908"/>
                <a:gd name="T54" fmla="*/ 680 w 793"/>
                <a:gd name="T55" fmla="*/ 114 h 908"/>
                <a:gd name="T56" fmla="*/ 680 w 793"/>
                <a:gd name="T57" fmla="*/ 0 h 908"/>
                <a:gd name="T58" fmla="*/ 793 w 793"/>
                <a:gd name="T59" fmla="*/ 0 h 908"/>
                <a:gd name="T60" fmla="*/ 793 w 793"/>
                <a:gd name="T61" fmla="*/ 114 h 908"/>
                <a:gd name="T62" fmla="*/ 737 w 793"/>
                <a:gd name="T63" fmla="*/ 114 h 908"/>
                <a:gd name="T64" fmla="*/ 737 w 793"/>
                <a:gd name="T65" fmla="*/ 170 h 908"/>
                <a:gd name="T66" fmla="*/ 680 w 793"/>
                <a:gd name="T67" fmla="*/ 170 h 908"/>
                <a:gd name="T68" fmla="*/ 680 w 793"/>
                <a:gd name="T69" fmla="*/ 284 h 908"/>
                <a:gd name="T70" fmla="*/ 623 w 793"/>
                <a:gd name="T71" fmla="*/ 284 h 908"/>
                <a:gd name="T72" fmla="*/ 623 w 793"/>
                <a:gd name="T73" fmla="*/ 397 h 908"/>
                <a:gd name="T74" fmla="*/ 510 w 793"/>
                <a:gd name="T75" fmla="*/ 397 h 908"/>
                <a:gd name="T76" fmla="*/ 510 w 793"/>
                <a:gd name="T77" fmla="*/ 567 h 908"/>
                <a:gd name="T78" fmla="*/ 567 w 793"/>
                <a:gd name="T79" fmla="*/ 567 h 908"/>
                <a:gd name="T80" fmla="*/ 567 w 793"/>
                <a:gd name="T81" fmla="*/ 681 h 908"/>
                <a:gd name="T82" fmla="*/ 510 w 793"/>
                <a:gd name="T83" fmla="*/ 681 h 908"/>
                <a:gd name="T84" fmla="*/ 510 w 793"/>
                <a:gd name="T85" fmla="*/ 851 h 908"/>
                <a:gd name="T86" fmla="*/ 397 w 793"/>
                <a:gd name="T87" fmla="*/ 851 h 908"/>
                <a:gd name="T88" fmla="*/ 340 w 793"/>
                <a:gd name="T89" fmla="*/ 851 h 908"/>
                <a:gd name="T90" fmla="*/ 340 w 793"/>
                <a:gd name="T91" fmla="*/ 908 h 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793" h="908">
                  <a:moveTo>
                    <a:pt x="340" y="908"/>
                  </a:moveTo>
                  <a:lnTo>
                    <a:pt x="170" y="908"/>
                  </a:lnTo>
                  <a:lnTo>
                    <a:pt x="170" y="794"/>
                  </a:lnTo>
                  <a:lnTo>
                    <a:pt x="113" y="794"/>
                  </a:lnTo>
                  <a:lnTo>
                    <a:pt x="113" y="737"/>
                  </a:lnTo>
                  <a:lnTo>
                    <a:pt x="170" y="737"/>
                  </a:lnTo>
                  <a:lnTo>
                    <a:pt x="170" y="567"/>
                  </a:lnTo>
                  <a:lnTo>
                    <a:pt x="56" y="567"/>
                  </a:lnTo>
                  <a:lnTo>
                    <a:pt x="56" y="624"/>
                  </a:lnTo>
                  <a:lnTo>
                    <a:pt x="0" y="624"/>
                  </a:lnTo>
                  <a:lnTo>
                    <a:pt x="0" y="454"/>
                  </a:lnTo>
                  <a:lnTo>
                    <a:pt x="56" y="454"/>
                  </a:lnTo>
                  <a:lnTo>
                    <a:pt x="56" y="511"/>
                  </a:lnTo>
                  <a:lnTo>
                    <a:pt x="113" y="511"/>
                  </a:lnTo>
                  <a:lnTo>
                    <a:pt x="113" y="397"/>
                  </a:lnTo>
                  <a:lnTo>
                    <a:pt x="170" y="397"/>
                  </a:lnTo>
                  <a:lnTo>
                    <a:pt x="170" y="454"/>
                  </a:lnTo>
                  <a:lnTo>
                    <a:pt x="397" y="454"/>
                  </a:lnTo>
                  <a:lnTo>
                    <a:pt x="397" y="397"/>
                  </a:lnTo>
                  <a:lnTo>
                    <a:pt x="453" y="397"/>
                  </a:lnTo>
                  <a:lnTo>
                    <a:pt x="453" y="341"/>
                  </a:lnTo>
                  <a:lnTo>
                    <a:pt x="510" y="341"/>
                  </a:lnTo>
                  <a:lnTo>
                    <a:pt x="510" y="284"/>
                  </a:lnTo>
                  <a:lnTo>
                    <a:pt x="567" y="284"/>
                  </a:lnTo>
                  <a:lnTo>
                    <a:pt x="567" y="227"/>
                  </a:lnTo>
                  <a:lnTo>
                    <a:pt x="623" y="227"/>
                  </a:lnTo>
                  <a:lnTo>
                    <a:pt x="623" y="114"/>
                  </a:lnTo>
                  <a:lnTo>
                    <a:pt x="680" y="114"/>
                  </a:lnTo>
                  <a:lnTo>
                    <a:pt x="680" y="0"/>
                  </a:lnTo>
                  <a:lnTo>
                    <a:pt x="793" y="0"/>
                  </a:lnTo>
                  <a:lnTo>
                    <a:pt x="793" y="114"/>
                  </a:lnTo>
                  <a:lnTo>
                    <a:pt x="737" y="114"/>
                  </a:lnTo>
                  <a:lnTo>
                    <a:pt x="737" y="170"/>
                  </a:lnTo>
                  <a:lnTo>
                    <a:pt x="680" y="170"/>
                  </a:lnTo>
                  <a:lnTo>
                    <a:pt x="680" y="284"/>
                  </a:lnTo>
                  <a:lnTo>
                    <a:pt x="623" y="284"/>
                  </a:lnTo>
                  <a:lnTo>
                    <a:pt x="623" y="397"/>
                  </a:lnTo>
                  <a:lnTo>
                    <a:pt x="510" y="397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681"/>
                  </a:lnTo>
                  <a:lnTo>
                    <a:pt x="510" y="681"/>
                  </a:lnTo>
                  <a:lnTo>
                    <a:pt x="510" y="851"/>
                  </a:lnTo>
                  <a:lnTo>
                    <a:pt x="397" y="851"/>
                  </a:lnTo>
                  <a:lnTo>
                    <a:pt x="340" y="851"/>
                  </a:lnTo>
                  <a:lnTo>
                    <a:pt x="340" y="908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5" name="Freeform 951"/>
            <p:cNvSpPr>
              <a:spLocks/>
            </p:cNvSpPr>
            <p:nvPr/>
          </p:nvSpPr>
          <p:spPr bwMode="auto">
            <a:xfrm>
              <a:off x="1764" y="5179"/>
              <a:ext cx="794" cy="623"/>
            </a:xfrm>
            <a:custGeom>
              <a:avLst/>
              <a:gdLst>
                <a:gd name="T0" fmla="*/ 624 w 794"/>
                <a:gd name="T1" fmla="*/ 623 h 623"/>
                <a:gd name="T2" fmla="*/ 567 w 794"/>
                <a:gd name="T3" fmla="*/ 623 h 623"/>
                <a:gd name="T4" fmla="*/ 567 w 794"/>
                <a:gd name="T5" fmla="*/ 567 h 623"/>
                <a:gd name="T6" fmla="*/ 283 w 794"/>
                <a:gd name="T7" fmla="*/ 567 h 623"/>
                <a:gd name="T8" fmla="*/ 283 w 794"/>
                <a:gd name="T9" fmla="*/ 510 h 623"/>
                <a:gd name="T10" fmla="*/ 227 w 794"/>
                <a:gd name="T11" fmla="*/ 510 h 623"/>
                <a:gd name="T12" fmla="*/ 227 w 794"/>
                <a:gd name="T13" fmla="*/ 453 h 623"/>
                <a:gd name="T14" fmla="*/ 170 w 794"/>
                <a:gd name="T15" fmla="*/ 453 h 623"/>
                <a:gd name="T16" fmla="*/ 170 w 794"/>
                <a:gd name="T17" fmla="*/ 510 h 623"/>
                <a:gd name="T18" fmla="*/ 0 w 794"/>
                <a:gd name="T19" fmla="*/ 510 h 623"/>
                <a:gd name="T20" fmla="*/ 0 w 794"/>
                <a:gd name="T21" fmla="*/ 397 h 623"/>
                <a:gd name="T22" fmla="*/ 57 w 794"/>
                <a:gd name="T23" fmla="*/ 397 h 623"/>
                <a:gd name="T24" fmla="*/ 57 w 794"/>
                <a:gd name="T25" fmla="*/ 340 h 623"/>
                <a:gd name="T26" fmla="*/ 113 w 794"/>
                <a:gd name="T27" fmla="*/ 340 h 623"/>
                <a:gd name="T28" fmla="*/ 170 w 794"/>
                <a:gd name="T29" fmla="*/ 340 h 623"/>
                <a:gd name="T30" fmla="*/ 170 w 794"/>
                <a:gd name="T31" fmla="*/ 226 h 623"/>
                <a:gd name="T32" fmla="*/ 227 w 794"/>
                <a:gd name="T33" fmla="*/ 226 h 623"/>
                <a:gd name="T34" fmla="*/ 227 w 794"/>
                <a:gd name="T35" fmla="*/ 113 h 623"/>
                <a:gd name="T36" fmla="*/ 283 w 794"/>
                <a:gd name="T37" fmla="*/ 113 h 623"/>
                <a:gd name="T38" fmla="*/ 283 w 794"/>
                <a:gd name="T39" fmla="*/ 0 h 623"/>
                <a:gd name="T40" fmla="*/ 340 w 794"/>
                <a:gd name="T41" fmla="*/ 0 h 623"/>
                <a:gd name="T42" fmla="*/ 340 w 794"/>
                <a:gd name="T43" fmla="*/ 56 h 623"/>
                <a:gd name="T44" fmla="*/ 397 w 794"/>
                <a:gd name="T45" fmla="*/ 56 h 623"/>
                <a:gd name="T46" fmla="*/ 397 w 794"/>
                <a:gd name="T47" fmla="*/ 113 h 623"/>
                <a:gd name="T48" fmla="*/ 624 w 794"/>
                <a:gd name="T49" fmla="*/ 113 h 623"/>
                <a:gd name="T50" fmla="*/ 624 w 794"/>
                <a:gd name="T51" fmla="*/ 170 h 623"/>
                <a:gd name="T52" fmla="*/ 737 w 794"/>
                <a:gd name="T53" fmla="*/ 170 h 623"/>
                <a:gd name="T54" fmla="*/ 737 w 794"/>
                <a:gd name="T55" fmla="*/ 226 h 623"/>
                <a:gd name="T56" fmla="*/ 794 w 794"/>
                <a:gd name="T57" fmla="*/ 226 h 623"/>
                <a:gd name="T58" fmla="*/ 794 w 794"/>
                <a:gd name="T59" fmla="*/ 397 h 623"/>
                <a:gd name="T60" fmla="*/ 737 w 794"/>
                <a:gd name="T61" fmla="*/ 397 h 623"/>
                <a:gd name="T62" fmla="*/ 737 w 794"/>
                <a:gd name="T63" fmla="*/ 453 h 623"/>
                <a:gd name="T64" fmla="*/ 680 w 794"/>
                <a:gd name="T65" fmla="*/ 453 h 623"/>
                <a:gd name="T66" fmla="*/ 680 w 794"/>
                <a:gd name="T67" fmla="*/ 510 h 623"/>
                <a:gd name="T68" fmla="*/ 624 w 794"/>
                <a:gd name="T69" fmla="*/ 510 h 623"/>
                <a:gd name="T70" fmla="*/ 624 w 794"/>
                <a:gd name="T71" fmla="*/ 623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94" h="623">
                  <a:moveTo>
                    <a:pt x="624" y="623"/>
                  </a:moveTo>
                  <a:lnTo>
                    <a:pt x="567" y="623"/>
                  </a:lnTo>
                  <a:lnTo>
                    <a:pt x="567" y="567"/>
                  </a:lnTo>
                  <a:lnTo>
                    <a:pt x="283" y="567"/>
                  </a:lnTo>
                  <a:lnTo>
                    <a:pt x="283" y="510"/>
                  </a:lnTo>
                  <a:lnTo>
                    <a:pt x="227" y="510"/>
                  </a:lnTo>
                  <a:lnTo>
                    <a:pt x="227" y="453"/>
                  </a:lnTo>
                  <a:lnTo>
                    <a:pt x="170" y="453"/>
                  </a:lnTo>
                  <a:lnTo>
                    <a:pt x="170" y="510"/>
                  </a:lnTo>
                  <a:lnTo>
                    <a:pt x="0" y="510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340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226"/>
                  </a:lnTo>
                  <a:lnTo>
                    <a:pt x="227" y="226"/>
                  </a:lnTo>
                  <a:lnTo>
                    <a:pt x="227" y="113"/>
                  </a:lnTo>
                  <a:lnTo>
                    <a:pt x="283" y="113"/>
                  </a:lnTo>
                  <a:lnTo>
                    <a:pt x="283" y="0"/>
                  </a:lnTo>
                  <a:lnTo>
                    <a:pt x="340" y="0"/>
                  </a:lnTo>
                  <a:lnTo>
                    <a:pt x="340" y="56"/>
                  </a:lnTo>
                  <a:lnTo>
                    <a:pt x="397" y="56"/>
                  </a:lnTo>
                  <a:lnTo>
                    <a:pt x="397" y="113"/>
                  </a:lnTo>
                  <a:lnTo>
                    <a:pt x="624" y="113"/>
                  </a:lnTo>
                  <a:lnTo>
                    <a:pt x="624" y="170"/>
                  </a:lnTo>
                  <a:lnTo>
                    <a:pt x="737" y="170"/>
                  </a:lnTo>
                  <a:lnTo>
                    <a:pt x="737" y="226"/>
                  </a:lnTo>
                  <a:lnTo>
                    <a:pt x="794" y="226"/>
                  </a:lnTo>
                  <a:lnTo>
                    <a:pt x="794" y="397"/>
                  </a:lnTo>
                  <a:lnTo>
                    <a:pt x="737" y="397"/>
                  </a:lnTo>
                  <a:lnTo>
                    <a:pt x="737" y="453"/>
                  </a:lnTo>
                  <a:lnTo>
                    <a:pt x="680" y="453"/>
                  </a:lnTo>
                  <a:lnTo>
                    <a:pt x="680" y="510"/>
                  </a:lnTo>
                  <a:lnTo>
                    <a:pt x="624" y="510"/>
                  </a:lnTo>
                  <a:lnTo>
                    <a:pt x="624" y="62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6" name="Rectangle 952"/>
            <p:cNvSpPr>
              <a:spLocks noChangeArrowheads="1"/>
            </p:cNvSpPr>
            <p:nvPr/>
          </p:nvSpPr>
          <p:spPr bwMode="auto">
            <a:xfrm>
              <a:off x="1424" y="5916"/>
              <a:ext cx="56" cy="56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7" name="Freeform 953"/>
            <p:cNvSpPr>
              <a:spLocks/>
            </p:cNvSpPr>
            <p:nvPr/>
          </p:nvSpPr>
          <p:spPr bwMode="auto">
            <a:xfrm>
              <a:off x="3238" y="2400"/>
              <a:ext cx="114" cy="114"/>
            </a:xfrm>
            <a:custGeom>
              <a:avLst/>
              <a:gdLst>
                <a:gd name="T0" fmla="*/ 0 w 114"/>
                <a:gd name="T1" fmla="*/ 0 h 114"/>
                <a:gd name="T2" fmla="*/ 0 w 114"/>
                <a:gd name="T3" fmla="*/ 114 h 114"/>
                <a:gd name="T4" fmla="*/ 114 w 114"/>
                <a:gd name="T5" fmla="*/ 114 h 114"/>
                <a:gd name="T6" fmla="*/ 114 w 114"/>
                <a:gd name="T7" fmla="*/ 57 h 114"/>
                <a:gd name="T8" fmla="*/ 57 w 114"/>
                <a:gd name="T9" fmla="*/ 57 h 114"/>
                <a:gd name="T10" fmla="*/ 57 w 114"/>
                <a:gd name="T11" fmla="*/ 0 h 114"/>
                <a:gd name="T12" fmla="*/ 0 w 114"/>
                <a:gd name="T13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4" h="114">
                  <a:moveTo>
                    <a:pt x="0" y="0"/>
                  </a:moveTo>
                  <a:lnTo>
                    <a:pt x="0" y="114"/>
                  </a:lnTo>
                  <a:lnTo>
                    <a:pt x="114" y="114"/>
                  </a:lnTo>
                  <a:lnTo>
                    <a:pt x="114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8" name="Freeform 954"/>
            <p:cNvSpPr>
              <a:spLocks/>
            </p:cNvSpPr>
            <p:nvPr/>
          </p:nvSpPr>
          <p:spPr bwMode="auto">
            <a:xfrm>
              <a:off x="2047" y="2344"/>
              <a:ext cx="341" cy="340"/>
            </a:xfrm>
            <a:custGeom>
              <a:avLst/>
              <a:gdLst>
                <a:gd name="T0" fmla="*/ 284 w 341"/>
                <a:gd name="T1" fmla="*/ 340 h 340"/>
                <a:gd name="T2" fmla="*/ 227 w 341"/>
                <a:gd name="T3" fmla="*/ 340 h 340"/>
                <a:gd name="T4" fmla="*/ 227 w 341"/>
                <a:gd name="T5" fmla="*/ 283 h 340"/>
                <a:gd name="T6" fmla="*/ 171 w 341"/>
                <a:gd name="T7" fmla="*/ 283 h 340"/>
                <a:gd name="T8" fmla="*/ 171 w 341"/>
                <a:gd name="T9" fmla="*/ 226 h 340"/>
                <a:gd name="T10" fmla="*/ 114 w 341"/>
                <a:gd name="T11" fmla="*/ 226 h 340"/>
                <a:gd name="T12" fmla="*/ 114 w 341"/>
                <a:gd name="T13" fmla="*/ 170 h 340"/>
                <a:gd name="T14" fmla="*/ 0 w 341"/>
                <a:gd name="T15" fmla="*/ 170 h 340"/>
                <a:gd name="T16" fmla="*/ 0 w 341"/>
                <a:gd name="T17" fmla="*/ 56 h 340"/>
                <a:gd name="T18" fmla="*/ 114 w 341"/>
                <a:gd name="T19" fmla="*/ 56 h 340"/>
                <a:gd name="T20" fmla="*/ 114 w 341"/>
                <a:gd name="T21" fmla="*/ 0 h 340"/>
                <a:gd name="T22" fmla="*/ 227 w 341"/>
                <a:gd name="T23" fmla="*/ 0 h 340"/>
                <a:gd name="T24" fmla="*/ 227 w 341"/>
                <a:gd name="T25" fmla="*/ 56 h 340"/>
                <a:gd name="T26" fmla="*/ 284 w 341"/>
                <a:gd name="T27" fmla="*/ 56 h 340"/>
                <a:gd name="T28" fmla="*/ 284 w 341"/>
                <a:gd name="T29" fmla="*/ 113 h 340"/>
                <a:gd name="T30" fmla="*/ 341 w 341"/>
                <a:gd name="T31" fmla="*/ 113 h 340"/>
                <a:gd name="T32" fmla="*/ 341 w 341"/>
                <a:gd name="T33" fmla="*/ 226 h 340"/>
                <a:gd name="T34" fmla="*/ 284 w 341"/>
                <a:gd name="T35" fmla="*/ 226 h 340"/>
                <a:gd name="T36" fmla="*/ 284 w 341"/>
                <a:gd name="T37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1" h="340">
                  <a:moveTo>
                    <a:pt x="284" y="340"/>
                  </a:moveTo>
                  <a:lnTo>
                    <a:pt x="227" y="340"/>
                  </a:lnTo>
                  <a:lnTo>
                    <a:pt x="227" y="283"/>
                  </a:lnTo>
                  <a:lnTo>
                    <a:pt x="171" y="283"/>
                  </a:lnTo>
                  <a:lnTo>
                    <a:pt x="171" y="226"/>
                  </a:lnTo>
                  <a:lnTo>
                    <a:pt x="114" y="226"/>
                  </a:lnTo>
                  <a:lnTo>
                    <a:pt x="114" y="170"/>
                  </a:lnTo>
                  <a:lnTo>
                    <a:pt x="0" y="170"/>
                  </a:lnTo>
                  <a:lnTo>
                    <a:pt x="0" y="56"/>
                  </a:lnTo>
                  <a:lnTo>
                    <a:pt x="114" y="56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284" y="56"/>
                  </a:lnTo>
                  <a:lnTo>
                    <a:pt x="284" y="113"/>
                  </a:lnTo>
                  <a:lnTo>
                    <a:pt x="341" y="113"/>
                  </a:lnTo>
                  <a:lnTo>
                    <a:pt x="341" y="226"/>
                  </a:lnTo>
                  <a:lnTo>
                    <a:pt x="284" y="226"/>
                  </a:lnTo>
                  <a:lnTo>
                    <a:pt x="284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9" name="Freeform 955"/>
            <p:cNvSpPr>
              <a:spLocks/>
            </p:cNvSpPr>
            <p:nvPr/>
          </p:nvSpPr>
          <p:spPr bwMode="auto">
            <a:xfrm>
              <a:off x="3465" y="1663"/>
              <a:ext cx="113" cy="114"/>
            </a:xfrm>
            <a:custGeom>
              <a:avLst/>
              <a:gdLst>
                <a:gd name="T0" fmla="*/ 113 w 113"/>
                <a:gd name="T1" fmla="*/ 0 h 114"/>
                <a:gd name="T2" fmla="*/ 57 w 113"/>
                <a:gd name="T3" fmla="*/ 0 h 114"/>
                <a:gd name="T4" fmla="*/ 57 w 113"/>
                <a:gd name="T5" fmla="*/ 57 h 114"/>
                <a:gd name="T6" fmla="*/ 0 w 113"/>
                <a:gd name="T7" fmla="*/ 57 h 114"/>
                <a:gd name="T8" fmla="*/ 0 w 113"/>
                <a:gd name="T9" fmla="*/ 114 h 114"/>
                <a:gd name="T10" fmla="*/ 113 w 113"/>
                <a:gd name="T11" fmla="*/ 114 h 114"/>
                <a:gd name="T12" fmla="*/ 113 w 113"/>
                <a:gd name="T13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114">
                  <a:moveTo>
                    <a:pt x="113" y="0"/>
                  </a:move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113" y="114"/>
                  </a:lnTo>
                  <a:lnTo>
                    <a:pt x="113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0" name="Freeform 956"/>
            <p:cNvSpPr>
              <a:spLocks/>
            </p:cNvSpPr>
            <p:nvPr/>
          </p:nvSpPr>
          <p:spPr bwMode="auto">
            <a:xfrm>
              <a:off x="4769" y="3081"/>
              <a:ext cx="227" cy="283"/>
            </a:xfrm>
            <a:custGeom>
              <a:avLst/>
              <a:gdLst>
                <a:gd name="T0" fmla="*/ 170 w 227"/>
                <a:gd name="T1" fmla="*/ 283 h 283"/>
                <a:gd name="T2" fmla="*/ 0 w 227"/>
                <a:gd name="T3" fmla="*/ 283 h 283"/>
                <a:gd name="T4" fmla="*/ 0 w 227"/>
                <a:gd name="T5" fmla="*/ 56 h 283"/>
                <a:gd name="T6" fmla="*/ 57 w 227"/>
                <a:gd name="T7" fmla="*/ 56 h 283"/>
                <a:gd name="T8" fmla="*/ 57 w 227"/>
                <a:gd name="T9" fmla="*/ 0 h 283"/>
                <a:gd name="T10" fmla="*/ 114 w 227"/>
                <a:gd name="T11" fmla="*/ 0 h 283"/>
                <a:gd name="T12" fmla="*/ 114 w 227"/>
                <a:gd name="T13" fmla="*/ 56 h 283"/>
                <a:gd name="T14" fmla="*/ 170 w 227"/>
                <a:gd name="T15" fmla="*/ 56 h 283"/>
                <a:gd name="T16" fmla="*/ 170 w 227"/>
                <a:gd name="T17" fmla="*/ 170 h 283"/>
                <a:gd name="T18" fmla="*/ 227 w 227"/>
                <a:gd name="T19" fmla="*/ 170 h 283"/>
                <a:gd name="T20" fmla="*/ 227 w 227"/>
                <a:gd name="T21" fmla="*/ 227 h 283"/>
                <a:gd name="T22" fmla="*/ 170 w 227"/>
                <a:gd name="T23" fmla="*/ 227 h 283"/>
                <a:gd name="T24" fmla="*/ 170 w 227"/>
                <a:gd name="T25" fmla="*/ 283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7" h="283">
                  <a:moveTo>
                    <a:pt x="170" y="283"/>
                  </a:moveTo>
                  <a:lnTo>
                    <a:pt x="0" y="283"/>
                  </a:lnTo>
                  <a:lnTo>
                    <a:pt x="0" y="56"/>
                  </a:lnTo>
                  <a:lnTo>
                    <a:pt x="57" y="56"/>
                  </a:lnTo>
                  <a:lnTo>
                    <a:pt x="57" y="0"/>
                  </a:lnTo>
                  <a:lnTo>
                    <a:pt x="114" y="0"/>
                  </a:lnTo>
                  <a:lnTo>
                    <a:pt x="114" y="56"/>
                  </a:lnTo>
                  <a:lnTo>
                    <a:pt x="170" y="56"/>
                  </a:lnTo>
                  <a:lnTo>
                    <a:pt x="170" y="170"/>
                  </a:lnTo>
                  <a:lnTo>
                    <a:pt x="227" y="170"/>
                  </a:lnTo>
                  <a:lnTo>
                    <a:pt x="227" y="227"/>
                  </a:lnTo>
                  <a:lnTo>
                    <a:pt x="170" y="227"/>
                  </a:lnTo>
                  <a:lnTo>
                    <a:pt x="170" y="28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1" name="Freeform 957"/>
            <p:cNvSpPr>
              <a:spLocks/>
            </p:cNvSpPr>
            <p:nvPr/>
          </p:nvSpPr>
          <p:spPr bwMode="auto">
            <a:xfrm>
              <a:off x="4883" y="3081"/>
              <a:ext cx="170" cy="170"/>
            </a:xfrm>
            <a:custGeom>
              <a:avLst/>
              <a:gdLst>
                <a:gd name="T0" fmla="*/ 0 w 170"/>
                <a:gd name="T1" fmla="*/ 0 h 170"/>
                <a:gd name="T2" fmla="*/ 0 w 170"/>
                <a:gd name="T3" fmla="*/ 56 h 170"/>
                <a:gd name="T4" fmla="*/ 56 w 170"/>
                <a:gd name="T5" fmla="*/ 56 h 170"/>
                <a:gd name="T6" fmla="*/ 56 w 170"/>
                <a:gd name="T7" fmla="*/ 170 h 170"/>
                <a:gd name="T8" fmla="*/ 170 w 170"/>
                <a:gd name="T9" fmla="*/ 170 h 170"/>
                <a:gd name="T10" fmla="*/ 170 w 170"/>
                <a:gd name="T11" fmla="*/ 56 h 170"/>
                <a:gd name="T12" fmla="*/ 113 w 170"/>
                <a:gd name="T13" fmla="*/ 56 h 170"/>
                <a:gd name="T14" fmla="*/ 113 w 170"/>
                <a:gd name="T15" fmla="*/ 0 h 170"/>
                <a:gd name="T16" fmla="*/ 0 w 170"/>
                <a:gd name="T17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170">
                  <a:moveTo>
                    <a:pt x="0" y="0"/>
                  </a:moveTo>
                  <a:lnTo>
                    <a:pt x="0" y="56"/>
                  </a:lnTo>
                  <a:lnTo>
                    <a:pt x="56" y="56"/>
                  </a:lnTo>
                  <a:lnTo>
                    <a:pt x="56" y="170"/>
                  </a:lnTo>
                  <a:lnTo>
                    <a:pt x="170" y="170"/>
                  </a:lnTo>
                  <a:lnTo>
                    <a:pt x="170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2" name="Freeform 958"/>
            <p:cNvSpPr>
              <a:spLocks/>
            </p:cNvSpPr>
            <p:nvPr/>
          </p:nvSpPr>
          <p:spPr bwMode="auto">
            <a:xfrm>
              <a:off x="4769" y="2967"/>
              <a:ext cx="170" cy="170"/>
            </a:xfrm>
            <a:custGeom>
              <a:avLst/>
              <a:gdLst>
                <a:gd name="T0" fmla="*/ 57 w 170"/>
                <a:gd name="T1" fmla="*/ 170 h 170"/>
                <a:gd name="T2" fmla="*/ 0 w 170"/>
                <a:gd name="T3" fmla="*/ 170 h 170"/>
                <a:gd name="T4" fmla="*/ 0 w 170"/>
                <a:gd name="T5" fmla="*/ 57 h 170"/>
                <a:gd name="T6" fmla="*/ 57 w 170"/>
                <a:gd name="T7" fmla="*/ 57 h 170"/>
                <a:gd name="T8" fmla="*/ 57 w 170"/>
                <a:gd name="T9" fmla="*/ 0 h 170"/>
                <a:gd name="T10" fmla="*/ 170 w 170"/>
                <a:gd name="T11" fmla="*/ 0 h 170"/>
                <a:gd name="T12" fmla="*/ 170 w 170"/>
                <a:gd name="T13" fmla="*/ 114 h 170"/>
                <a:gd name="T14" fmla="*/ 57 w 170"/>
                <a:gd name="T15" fmla="*/ 114 h 170"/>
                <a:gd name="T16" fmla="*/ 57 w 170"/>
                <a:gd name="T17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170">
                  <a:moveTo>
                    <a:pt x="57" y="170"/>
                  </a:moveTo>
                  <a:lnTo>
                    <a:pt x="0" y="170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114"/>
                  </a:lnTo>
                  <a:lnTo>
                    <a:pt x="57" y="114"/>
                  </a:lnTo>
                  <a:lnTo>
                    <a:pt x="57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3" name="Freeform 959"/>
            <p:cNvSpPr>
              <a:spLocks/>
            </p:cNvSpPr>
            <p:nvPr/>
          </p:nvSpPr>
          <p:spPr bwMode="auto">
            <a:xfrm>
              <a:off x="4939" y="2911"/>
              <a:ext cx="114" cy="170"/>
            </a:xfrm>
            <a:custGeom>
              <a:avLst/>
              <a:gdLst>
                <a:gd name="T0" fmla="*/ 57 w 114"/>
                <a:gd name="T1" fmla="*/ 0 h 170"/>
                <a:gd name="T2" fmla="*/ 114 w 114"/>
                <a:gd name="T3" fmla="*/ 0 h 170"/>
                <a:gd name="T4" fmla="*/ 114 w 114"/>
                <a:gd name="T5" fmla="*/ 56 h 170"/>
                <a:gd name="T6" fmla="*/ 114 w 114"/>
                <a:gd name="T7" fmla="*/ 113 h 170"/>
                <a:gd name="T8" fmla="*/ 57 w 114"/>
                <a:gd name="T9" fmla="*/ 113 h 170"/>
                <a:gd name="T10" fmla="*/ 57 w 114"/>
                <a:gd name="T11" fmla="*/ 170 h 170"/>
                <a:gd name="T12" fmla="*/ 0 w 114"/>
                <a:gd name="T13" fmla="*/ 170 h 170"/>
                <a:gd name="T14" fmla="*/ 0 w 114"/>
                <a:gd name="T15" fmla="*/ 56 h 170"/>
                <a:gd name="T16" fmla="*/ 57 w 114"/>
                <a:gd name="T17" fmla="*/ 56 h 170"/>
                <a:gd name="T18" fmla="*/ 57 w 114"/>
                <a:gd name="T19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4" h="170">
                  <a:moveTo>
                    <a:pt x="57" y="0"/>
                  </a:moveTo>
                  <a:lnTo>
                    <a:pt x="114" y="0"/>
                  </a:lnTo>
                  <a:lnTo>
                    <a:pt x="114" y="56"/>
                  </a:lnTo>
                  <a:lnTo>
                    <a:pt x="114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56"/>
                  </a:lnTo>
                  <a:lnTo>
                    <a:pt x="57" y="56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4" name="Rectangle 960"/>
            <p:cNvSpPr>
              <a:spLocks noChangeArrowheads="1"/>
            </p:cNvSpPr>
            <p:nvPr/>
          </p:nvSpPr>
          <p:spPr bwMode="auto">
            <a:xfrm>
              <a:off x="5053" y="2911"/>
              <a:ext cx="56" cy="113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5" name="Freeform 961"/>
            <p:cNvSpPr>
              <a:spLocks/>
            </p:cNvSpPr>
            <p:nvPr/>
          </p:nvSpPr>
          <p:spPr bwMode="auto">
            <a:xfrm>
              <a:off x="4996" y="3024"/>
              <a:ext cx="283" cy="170"/>
            </a:xfrm>
            <a:custGeom>
              <a:avLst/>
              <a:gdLst>
                <a:gd name="T0" fmla="*/ 0 w 283"/>
                <a:gd name="T1" fmla="*/ 0 h 170"/>
                <a:gd name="T2" fmla="*/ 283 w 283"/>
                <a:gd name="T3" fmla="*/ 0 h 170"/>
                <a:gd name="T4" fmla="*/ 283 w 283"/>
                <a:gd name="T5" fmla="*/ 113 h 170"/>
                <a:gd name="T6" fmla="*/ 227 w 283"/>
                <a:gd name="T7" fmla="*/ 113 h 170"/>
                <a:gd name="T8" fmla="*/ 227 w 283"/>
                <a:gd name="T9" fmla="*/ 170 h 170"/>
                <a:gd name="T10" fmla="*/ 57 w 283"/>
                <a:gd name="T11" fmla="*/ 170 h 170"/>
                <a:gd name="T12" fmla="*/ 57 w 283"/>
                <a:gd name="T13" fmla="*/ 113 h 170"/>
                <a:gd name="T14" fmla="*/ 0 w 283"/>
                <a:gd name="T15" fmla="*/ 113 h 170"/>
                <a:gd name="T16" fmla="*/ 0 w 283"/>
                <a:gd name="T17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83" h="170">
                  <a:moveTo>
                    <a:pt x="0" y="0"/>
                  </a:moveTo>
                  <a:lnTo>
                    <a:pt x="283" y="0"/>
                  </a:lnTo>
                  <a:lnTo>
                    <a:pt x="283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57" y="170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6" name="Freeform 962"/>
            <p:cNvSpPr>
              <a:spLocks/>
            </p:cNvSpPr>
            <p:nvPr/>
          </p:nvSpPr>
          <p:spPr bwMode="auto">
            <a:xfrm>
              <a:off x="4712" y="2797"/>
              <a:ext cx="284" cy="227"/>
            </a:xfrm>
            <a:custGeom>
              <a:avLst/>
              <a:gdLst>
                <a:gd name="T0" fmla="*/ 284 w 284"/>
                <a:gd name="T1" fmla="*/ 170 h 227"/>
                <a:gd name="T2" fmla="*/ 284 w 284"/>
                <a:gd name="T3" fmla="*/ 57 h 227"/>
                <a:gd name="T4" fmla="*/ 171 w 284"/>
                <a:gd name="T5" fmla="*/ 57 h 227"/>
                <a:gd name="T6" fmla="*/ 171 w 284"/>
                <a:gd name="T7" fmla="*/ 0 h 227"/>
                <a:gd name="T8" fmla="*/ 57 w 284"/>
                <a:gd name="T9" fmla="*/ 0 h 227"/>
                <a:gd name="T10" fmla="*/ 57 w 284"/>
                <a:gd name="T11" fmla="*/ 57 h 227"/>
                <a:gd name="T12" fmla="*/ 114 w 284"/>
                <a:gd name="T13" fmla="*/ 57 h 227"/>
                <a:gd name="T14" fmla="*/ 114 w 284"/>
                <a:gd name="T15" fmla="*/ 114 h 227"/>
                <a:gd name="T16" fmla="*/ 0 w 284"/>
                <a:gd name="T17" fmla="*/ 114 h 227"/>
                <a:gd name="T18" fmla="*/ 0 w 284"/>
                <a:gd name="T19" fmla="*/ 227 h 227"/>
                <a:gd name="T20" fmla="*/ 114 w 284"/>
                <a:gd name="T21" fmla="*/ 227 h 227"/>
                <a:gd name="T22" fmla="*/ 114 w 284"/>
                <a:gd name="T23" fmla="*/ 170 h 227"/>
                <a:gd name="T24" fmla="*/ 284 w 284"/>
                <a:gd name="T25" fmla="*/ 17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84" h="227">
                  <a:moveTo>
                    <a:pt x="284" y="170"/>
                  </a:moveTo>
                  <a:lnTo>
                    <a:pt x="284" y="57"/>
                  </a:lnTo>
                  <a:lnTo>
                    <a:pt x="171" y="57"/>
                  </a:lnTo>
                  <a:lnTo>
                    <a:pt x="171" y="0"/>
                  </a:lnTo>
                  <a:lnTo>
                    <a:pt x="57" y="0"/>
                  </a:lnTo>
                  <a:lnTo>
                    <a:pt x="57" y="57"/>
                  </a:lnTo>
                  <a:lnTo>
                    <a:pt x="114" y="57"/>
                  </a:lnTo>
                  <a:lnTo>
                    <a:pt x="114" y="114"/>
                  </a:lnTo>
                  <a:lnTo>
                    <a:pt x="0" y="114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170"/>
                  </a:lnTo>
                  <a:lnTo>
                    <a:pt x="284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7" name="Freeform 963"/>
            <p:cNvSpPr>
              <a:spLocks/>
            </p:cNvSpPr>
            <p:nvPr/>
          </p:nvSpPr>
          <p:spPr bwMode="auto">
            <a:xfrm>
              <a:off x="4996" y="2797"/>
              <a:ext cx="170" cy="114"/>
            </a:xfrm>
            <a:custGeom>
              <a:avLst/>
              <a:gdLst>
                <a:gd name="T0" fmla="*/ 170 w 170"/>
                <a:gd name="T1" fmla="*/ 114 h 114"/>
                <a:gd name="T2" fmla="*/ 0 w 170"/>
                <a:gd name="T3" fmla="*/ 114 h 114"/>
                <a:gd name="T4" fmla="*/ 0 w 170"/>
                <a:gd name="T5" fmla="*/ 57 h 114"/>
                <a:gd name="T6" fmla="*/ 57 w 170"/>
                <a:gd name="T7" fmla="*/ 57 h 114"/>
                <a:gd name="T8" fmla="*/ 57 w 170"/>
                <a:gd name="T9" fmla="*/ 0 h 114"/>
                <a:gd name="T10" fmla="*/ 113 w 170"/>
                <a:gd name="T11" fmla="*/ 0 h 114"/>
                <a:gd name="T12" fmla="*/ 113 w 170"/>
                <a:gd name="T13" fmla="*/ 57 h 114"/>
                <a:gd name="T14" fmla="*/ 170 w 170"/>
                <a:gd name="T15" fmla="*/ 57 h 114"/>
                <a:gd name="T16" fmla="*/ 170 w 170"/>
                <a:gd name="T17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114">
                  <a:moveTo>
                    <a:pt x="170" y="114"/>
                  </a:moveTo>
                  <a:lnTo>
                    <a:pt x="0" y="114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13" y="0"/>
                  </a:lnTo>
                  <a:lnTo>
                    <a:pt x="113" y="57"/>
                  </a:lnTo>
                  <a:lnTo>
                    <a:pt x="170" y="57"/>
                  </a:lnTo>
                  <a:lnTo>
                    <a:pt x="170" y="11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8" name="Freeform 964"/>
            <p:cNvSpPr>
              <a:spLocks/>
            </p:cNvSpPr>
            <p:nvPr/>
          </p:nvSpPr>
          <p:spPr bwMode="auto">
            <a:xfrm>
              <a:off x="4883" y="2740"/>
              <a:ext cx="170" cy="114"/>
            </a:xfrm>
            <a:custGeom>
              <a:avLst/>
              <a:gdLst>
                <a:gd name="T0" fmla="*/ 0 w 170"/>
                <a:gd name="T1" fmla="*/ 0 h 114"/>
                <a:gd name="T2" fmla="*/ 0 w 170"/>
                <a:gd name="T3" fmla="*/ 114 h 114"/>
                <a:gd name="T4" fmla="*/ 170 w 170"/>
                <a:gd name="T5" fmla="*/ 114 h 114"/>
                <a:gd name="T6" fmla="*/ 170 w 170"/>
                <a:gd name="T7" fmla="*/ 57 h 114"/>
                <a:gd name="T8" fmla="*/ 113 w 170"/>
                <a:gd name="T9" fmla="*/ 57 h 114"/>
                <a:gd name="T10" fmla="*/ 113 w 170"/>
                <a:gd name="T11" fmla="*/ 0 h 114"/>
                <a:gd name="T12" fmla="*/ 56 w 170"/>
                <a:gd name="T13" fmla="*/ 0 h 114"/>
                <a:gd name="T14" fmla="*/ 0 w 170"/>
                <a:gd name="T15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0" h="114">
                  <a:moveTo>
                    <a:pt x="0" y="0"/>
                  </a:moveTo>
                  <a:lnTo>
                    <a:pt x="0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56" y="0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9" name="Freeform 965"/>
            <p:cNvSpPr>
              <a:spLocks/>
            </p:cNvSpPr>
            <p:nvPr/>
          </p:nvSpPr>
          <p:spPr bwMode="auto">
            <a:xfrm>
              <a:off x="5109" y="2684"/>
              <a:ext cx="170" cy="170"/>
            </a:xfrm>
            <a:custGeom>
              <a:avLst/>
              <a:gdLst>
                <a:gd name="T0" fmla="*/ 0 w 170"/>
                <a:gd name="T1" fmla="*/ 170 h 170"/>
                <a:gd name="T2" fmla="*/ 0 w 170"/>
                <a:gd name="T3" fmla="*/ 56 h 170"/>
                <a:gd name="T4" fmla="*/ 57 w 170"/>
                <a:gd name="T5" fmla="*/ 56 h 170"/>
                <a:gd name="T6" fmla="*/ 57 w 170"/>
                <a:gd name="T7" fmla="*/ 0 h 170"/>
                <a:gd name="T8" fmla="*/ 170 w 170"/>
                <a:gd name="T9" fmla="*/ 0 h 170"/>
                <a:gd name="T10" fmla="*/ 170 w 170"/>
                <a:gd name="T11" fmla="*/ 56 h 170"/>
                <a:gd name="T12" fmla="*/ 114 w 170"/>
                <a:gd name="T13" fmla="*/ 56 h 170"/>
                <a:gd name="T14" fmla="*/ 114 w 170"/>
                <a:gd name="T15" fmla="*/ 113 h 170"/>
                <a:gd name="T16" fmla="*/ 57 w 170"/>
                <a:gd name="T17" fmla="*/ 113 h 170"/>
                <a:gd name="T18" fmla="*/ 57 w 170"/>
                <a:gd name="T19" fmla="*/ 170 h 170"/>
                <a:gd name="T20" fmla="*/ 0 w 170"/>
                <a:gd name="T21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170">
                  <a:moveTo>
                    <a:pt x="0" y="170"/>
                  </a:moveTo>
                  <a:lnTo>
                    <a:pt x="0" y="56"/>
                  </a:lnTo>
                  <a:lnTo>
                    <a:pt x="57" y="56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6"/>
                  </a:lnTo>
                  <a:lnTo>
                    <a:pt x="114" y="56"/>
                  </a:lnTo>
                  <a:lnTo>
                    <a:pt x="114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0" name="Freeform 966"/>
            <p:cNvSpPr>
              <a:spLocks/>
            </p:cNvSpPr>
            <p:nvPr/>
          </p:nvSpPr>
          <p:spPr bwMode="auto">
            <a:xfrm>
              <a:off x="4996" y="2684"/>
              <a:ext cx="170" cy="113"/>
            </a:xfrm>
            <a:custGeom>
              <a:avLst/>
              <a:gdLst>
                <a:gd name="T0" fmla="*/ 170 w 170"/>
                <a:gd name="T1" fmla="*/ 0 h 113"/>
                <a:gd name="T2" fmla="*/ 0 w 170"/>
                <a:gd name="T3" fmla="*/ 0 h 113"/>
                <a:gd name="T4" fmla="*/ 0 w 170"/>
                <a:gd name="T5" fmla="*/ 113 h 113"/>
                <a:gd name="T6" fmla="*/ 113 w 170"/>
                <a:gd name="T7" fmla="*/ 113 h 113"/>
                <a:gd name="T8" fmla="*/ 113 w 170"/>
                <a:gd name="T9" fmla="*/ 56 h 113"/>
                <a:gd name="T10" fmla="*/ 170 w 170"/>
                <a:gd name="T11" fmla="*/ 56 h 113"/>
                <a:gd name="T12" fmla="*/ 170 w 170"/>
                <a:gd name="T13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113">
                  <a:moveTo>
                    <a:pt x="170" y="0"/>
                  </a:moveTo>
                  <a:lnTo>
                    <a:pt x="0" y="0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56"/>
                  </a:lnTo>
                  <a:lnTo>
                    <a:pt x="170" y="56"/>
                  </a:lnTo>
                  <a:lnTo>
                    <a:pt x="17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1" name="Freeform 967"/>
            <p:cNvSpPr>
              <a:spLocks/>
            </p:cNvSpPr>
            <p:nvPr/>
          </p:nvSpPr>
          <p:spPr bwMode="auto">
            <a:xfrm>
              <a:off x="5109" y="2570"/>
              <a:ext cx="114" cy="114"/>
            </a:xfrm>
            <a:custGeom>
              <a:avLst/>
              <a:gdLst>
                <a:gd name="T0" fmla="*/ 0 w 114"/>
                <a:gd name="T1" fmla="*/ 114 h 114"/>
                <a:gd name="T2" fmla="*/ 0 w 114"/>
                <a:gd name="T3" fmla="*/ 57 h 114"/>
                <a:gd name="T4" fmla="*/ 57 w 114"/>
                <a:gd name="T5" fmla="*/ 57 h 114"/>
                <a:gd name="T6" fmla="*/ 57 w 114"/>
                <a:gd name="T7" fmla="*/ 0 h 114"/>
                <a:gd name="T8" fmla="*/ 114 w 114"/>
                <a:gd name="T9" fmla="*/ 0 h 114"/>
                <a:gd name="T10" fmla="*/ 114 w 114"/>
                <a:gd name="T11" fmla="*/ 114 h 114"/>
                <a:gd name="T12" fmla="*/ 0 w 114"/>
                <a:gd name="T13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4" h="114">
                  <a:moveTo>
                    <a:pt x="0" y="114"/>
                  </a:move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14" y="0"/>
                  </a:lnTo>
                  <a:lnTo>
                    <a:pt x="114" y="114"/>
                  </a:lnTo>
                  <a:lnTo>
                    <a:pt x="0" y="11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2" name="Freeform 968"/>
            <p:cNvSpPr>
              <a:spLocks/>
            </p:cNvSpPr>
            <p:nvPr/>
          </p:nvSpPr>
          <p:spPr bwMode="auto">
            <a:xfrm>
              <a:off x="4996" y="2514"/>
              <a:ext cx="170" cy="170"/>
            </a:xfrm>
            <a:custGeom>
              <a:avLst/>
              <a:gdLst>
                <a:gd name="T0" fmla="*/ 57 w 170"/>
                <a:gd name="T1" fmla="*/ 170 h 170"/>
                <a:gd name="T2" fmla="*/ 57 w 170"/>
                <a:gd name="T3" fmla="*/ 56 h 170"/>
                <a:gd name="T4" fmla="*/ 0 w 170"/>
                <a:gd name="T5" fmla="*/ 56 h 170"/>
                <a:gd name="T6" fmla="*/ 0 w 170"/>
                <a:gd name="T7" fmla="*/ 0 h 170"/>
                <a:gd name="T8" fmla="*/ 113 w 170"/>
                <a:gd name="T9" fmla="*/ 0 h 170"/>
                <a:gd name="T10" fmla="*/ 113 w 170"/>
                <a:gd name="T11" fmla="*/ 56 h 170"/>
                <a:gd name="T12" fmla="*/ 170 w 170"/>
                <a:gd name="T13" fmla="*/ 56 h 170"/>
                <a:gd name="T14" fmla="*/ 170 w 170"/>
                <a:gd name="T15" fmla="*/ 113 h 170"/>
                <a:gd name="T16" fmla="*/ 113 w 170"/>
                <a:gd name="T17" fmla="*/ 113 h 170"/>
                <a:gd name="T18" fmla="*/ 113 w 170"/>
                <a:gd name="T19" fmla="*/ 170 h 170"/>
                <a:gd name="T20" fmla="*/ 57 w 170"/>
                <a:gd name="T21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170">
                  <a:moveTo>
                    <a:pt x="57" y="170"/>
                  </a:moveTo>
                  <a:lnTo>
                    <a:pt x="57" y="56"/>
                  </a:lnTo>
                  <a:lnTo>
                    <a:pt x="0" y="56"/>
                  </a:lnTo>
                  <a:lnTo>
                    <a:pt x="0" y="0"/>
                  </a:lnTo>
                  <a:lnTo>
                    <a:pt x="113" y="0"/>
                  </a:lnTo>
                  <a:lnTo>
                    <a:pt x="113" y="56"/>
                  </a:lnTo>
                  <a:lnTo>
                    <a:pt x="170" y="56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170"/>
                  </a:lnTo>
                  <a:lnTo>
                    <a:pt x="57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3" name="Freeform 969"/>
            <p:cNvSpPr>
              <a:spLocks/>
            </p:cNvSpPr>
            <p:nvPr/>
          </p:nvSpPr>
          <p:spPr bwMode="auto">
            <a:xfrm>
              <a:off x="4996" y="2344"/>
              <a:ext cx="170" cy="170"/>
            </a:xfrm>
            <a:custGeom>
              <a:avLst/>
              <a:gdLst>
                <a:gd name="T0" fmla="*/ 0 w 170"/>
                <a:gd name="T1" fmla="*/ 170 h 170"/>
                <a:gd name="T2" fmla="*/ 0 w 170"/>
                <a:gd name="T3" fmla="*/ 113 h 170"/>
                <a:gd name="T4" fmla="*/ 113 w 170"/>
                <a:gd name="T5" fmla="*/ 113 h 170"/>
                <a:gd name="T6" fmla="*/ 113 w 170"/>
                <a:gd name="T7" fmla="*/ 0 h 170"/>
                <a:gd name="T8" fmla="*/ 170 w 170"/>
                <a:gd name="T9" fmla="*/ 0 h 170"/>
                <a:gd name="T10" fmla="*/ 170 w 170"/>
                <a:gd name="T11" fmla="*/ 170 h 170"/>
                <a:gd name="T12" fmla="*/ 0 w 170"/>
                <a:gd name="T13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170">
                  <a:moveTo>
                    <a:pt x="0" y="170"/>
                  </a:moveTo>
                  <a:lnTo>
                    <a:pt x="0" y="113"/>
                  </a:lnTo>
                  <a:lnTo>
                    <a:pt x="113" y="113"/>
                  </a:lnTo>
                  <a:lnTo>
                    <a:pt x="113" y="0"/>
                  </a:lnTo>
                  <a:lnTo>
                    <a:pt x="170" y="0"/>
                  </a:lnTo>
                  <a:lnTo>
                    <a:pt x="170" y="170"/>
                  </a:lnTo>
                  <a:lnTo>
                    <a:pt x="0" y="17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4" name="Freeform 970"/>
            <p:cNvSpPr>
              <a:spLocks/>
            </p:cNvSpPr>
            <p:nvPr/>
          </p:nvSpPr>
          <p:spPr bwMode="auto">
            <a:xfrm>
              <a:off x="5109" y="2287"/>
              <a:ext cx="227" cy="340"/>
            </a:xfrm>
            <a:custGeom>
              <a:avLst/>
              <a:gdLst>
                <a:gd name="T0" fmla="*/ 114 w 227"/>
                <a:gd name="T1" fmla="*/ 340 h 340"/>
                <a:gd name="T2" fmla="*/ 227 w 227"/>
                <a:gd name="T3" fmla="*/ 340 h 340"/>
                <a:gd name="T4" fmla="*/ 227 w 227"/>
                <a:gd name="T5" fmla="*/ 227 h 340"/>
                <a:gd name="T6" fmla="*/ 170 w 227"/>
                <a:gd name="T7" fmla="*/ 227 h 340"/>
                <a:gd name="T8" fmla="*/ 170 w 227"/>
                <a:gd name="T9" fmla="*/ 57 h 340"/>
                <a:gd name="T10" fmla="*/ 114 w 227"/>
                <a:gd name="T11" fmla="*/ 57 h 340"/>
                <a:gd name="T12" fmla="*/ 114 w 227"/>
                <a:gd name="T13" fmla="*/ 0 h 340"/>
                <a:gd name="T14" fmla="*/ 57 w 227"/>
                <a:gd name="T15" fmla="*/ 0 h 340"/>
                <a:gd name="T16" fmla="*/ 57 w 227"/>
                <a:gd name="T17" fmla="*/ 227 h 340"/>
                <a:gd name="T18" fmla="*/ 0 w 227"/>
                <a:gd name="T19" fmla="*/ 227 h 340"/>
                <a:gd name="T20" fmla="*/ 0 w 227"/>
                <a:gd name="T21" fmla="*/ 283 h 340"/>
                <a:gd name="T22" fmla="*/ 114 w 227"/>
                <a:gd name="T23" fmla="*/ 283 h 340"/>
                <a:gd name="T24" fmla="*/ 114 w 227"/>
                <a:gd name="T25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7" h="340">
                  <a:moveTo>
                    <a:pt x="114" y="340"/>
                  </a:moveTo>
                  <a:lnTo>
                    <a:pt x="227" y="340"/>
                  </a:lnTo>
                  <a:lnTo>
                    <a:pt x="227" y="227"/>
                  </a:lnTo>
                  <a:lnTo>
                    <a:pt x="170" y="227"/>
                  </a:lnTo>
                  <a:lnTo>
                    <a:pt x="170" y="57"/>
                  </a:lnTo>
                  <a:lnTo>
                    <a:pt x="114" y="57"/>
                  </a:lnTo>
                  <a:lnTo>
                    <a:pt x="114" y="0"/>
                  </a:lnTo>
                  <a:lnTo>
                    <a:pt x="57" y="0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283"/>
                  </a:lnTo>
                  <a:lnTo>
                    <a:pt x="114" y="283"/>
                  </a:lnTo>
                  <a:lnTo>
                    <a:pt x="114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5" name="Freeform 971"/>
            <p:cNvSpPr>
              <a:spLocks/>
            </p:cNvSpPr>
            <p:nvPr/>
          </p:nvSpPr>
          <p:spPr bwMode="auto">
            <a:xfrm>
              <a:off x="4939" y="2173"/>
              <a:ext cx="227" cy="284"/>
            </a:xfrm>
            <a:custGeom>
              <a:avLst/>
              <a:gdLst>
                <a:gd name="T0" fmla="*/ 227 w 227"/>
                <a:gd name="T1" fmla="*/ 114 h 284"/>
                <a:gd name="T2" fmla="*/ 114 w 227"/>
                <a:gd name="T3" fmla="*/ 114 h 284"/>
                <a:gd name="T4" fmla="*/ 114 w 227"/>
                <a:gd name="T5" fmla="*/ 57 h 284"/>
                <a:gd name="T6" fmla="*/ 57 w 227"/>
                <a:gd name="T7" fmla="*/ 57 h 284"/>
                <a:gd name="T8" fmla="*/ 57 w 227"/>
                <a:gd name="T9" fmla="*/ 0 h 284"/>
                <a:gd name="T10" fmla="*/ 0 w 227"/>
                <a:gd name="T11" fmla="*/ 0 h 284"/>
                <a:gd name="T12" fmla="*/ 0 w 227"/>
                <a:gd name="T13" fmla="*/ 171 h 284"/>
                <a:gd name="T14" fmla="*/ 57 w 227"/>
                <a:gd name="T15" fmla="*/ 171 h 284"/>
                <a:gd name="T16" fmla="*/ 57 w 227"/>
                <a:gd name="T17" fmla="*/ 284 h 284"/>
                <a:gd name="T18" fmla="*/ 170 w 227"/>
                <a:gd name="T19" fmla="*/ 284 h 284"/>
                <a:gd name="T20" fmla="*/ 170 w 227"/>
                <a:gd name="T21" fmla="*/ 171 h 284"/>
                <a:gd name="T22" fmla="*/ 227 w 227"/>
                <a:gd name="T23" fmla="*/ 171 h 284"/>
                <a:gd name="T24" fmla="*/ 227 w 227"/>
                <a:gd name="T25" fmla="*/ 114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7" h="284">
                  <a:moveTo>
                    <a:pt x="227" y="114"/>
                  </a:moveTo>
                  <a:lnTo>
                    <a:pt x="114" y="114"/>
                  </a:lnTo>
                  <a:lnTo>
                    <a:pt x="114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0" y="0"/>
                  </a:lnTo>
                  <a:lnTo>
                    <a:pt x="0" y="171"/>
                  </a:lnTo>
                  <a:lnTo>
                    <a:pt x="57" y="171"/>
                  </a:lnTo>
                  <a:lnTo>
                    <a:pt x="57" y="284"/>
                  </a:lnTo>
                  <a:lnTo>
                    <a:pt x="170" y="284"/>
                  </a:lnTo>
                  <a:lnTo>
                    <a:pt x="170" y="171"/>
                  </a:lnTo>
                  <a:lnTo>
                    <a:pt x="227" y="171"/>
                  </a:lnTo>
                  <a:lnTo>
                    <a:pt x="227" y="11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6" name="Freeform 972"/>
            <p:cNvSpPr>
              <a:spLocks/>
            </p:cNvSpPr>
            <p:nvPr/>
          </p:nvSpPr>
          <p:spPr bwMode="auto">
            <a:xfrm>
              <a:off x="5166" y="2173"/>
              <a:ext cx="397" cy="511"/>
            </a:xfrm>
            <a:custGeom>
              <a:avLst/>
              <a:gdLst>
                <a:gd name="T0" fmla="*/ 0 w 397"/>
                <a:gd name="T1" fmla="*/ 114 h 511"/>
                <a:gd name="T2" fmla="*/ 0 w 397"/>
                <a:gd name="T3" fmla="*/ 57 h 511"/>
                <a:gd name="T4" fmla="*/ 57 w 397"/>
                <a:gd name="T5" fmla="*/ 57 h 511"/>
                <a:gd name="T6" fmla="*/ 57 w 397"/>
                <a:gd name="T7" fmla="*/ 0 h 511"/>
                <a:gd name="T8" fmla="*/ 170 w 397"/>
                <a:gd name="T9" fmla="*/ 0 h 511"/>
                <a:gd name="T10" fmla="*/ 170 w 397"/>
                <a:gd name="T11" fmla="*/ 171 h 511"/>
                <a:gd name="T12" fmla="*/ 227 w 397"/>
                <a:gd name="T13" fmla="*/ 171 h 511"/>
                <a:gd name="T14" fmla="*/ 227 w 397"/>
                <a:gd name="T15" fmla="*/ 284 h 511"/>
                <a:gd name="T16" fmla="*/ 284 w 397"/>
                <a:gd name="T17" fmla="*/ 284 h 511"/>
                <a:gd name="T18" fmla="*/ 284 w 397"/>
                <a:gd name="T19" fmla="*/ 341 h 511"/>
                <a:gd name="T20" fmla="*/ 340 w 397"/>
                <a:gd name="T21" fmla="*/ 341 h 511"/>
                <a:gd name="T22" fmla="*/ 340 w 397"/>
                <a:gd name="T23" fmla="*/ 397 h 511"/>
                <a:gd name="T24" fmla="*/ 397 w 397"/>
                <a:gd name="T25" fmla="*/ 397 h 511"/>
                <a:gd name="T26" fmla="*/ 397 w 397"/>
                <a:gd name="T27" fmla="*/ 511 h 511"/>
                <a:gd name="T28" fmla="*/ 340 w 397"/>
                <a:gd name="T29" fmla="*/ 511 h 511"/>
                <a:gd name="T30" fmla="*/ 340 w 397"/>
                <a:gd name="T31" fmla="*/ 454 h 511"/>
                <a:gd name="T32" fmla="*/ 284 w 397"/>
                <a:gd name="T33" fmla="*/ 454 h 511"/>
                <a:gd name="T34" fmla="*/ 284 w 397"/>
                <a:gd name="T35" fmla="*/ 397 h 511"/>
                <a:gd name="T36" fmla="*/ 170 w 397"/>
                <a:gd name="T37" fmla="*/ 397 h 511"/>
                <a:gd name="T38" fmla="*/ 170 w 397"/>
                <a:gd name="T39" fmla="*/ 341 h 511"/>
                <a:gd name="T40" fmla="*/ 113 w 397"/>
                <a:gd name="T41" fmla="*/ 341 h 511"/>
                <a:gd name="T42" fmla="*/ 113 w 397"/>
                <a:gd name="T43" fmla="*/ 171 h 511"/>
                <a:gd name="T44" fmla="*/ 57 w 397"/>
                <a:gd name="T45" fmla="*/ 171 h 511"/>
                <a:gd name="T46" fmla="*/ 57 w 397"/>
                <a:gd name="T47" fmla="*/ 114 h 511"/>
                <a:gd name="T48" fmla="*/ 0 w 397"/>
                <a:gd name="T49" fmla="*/ 114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397" h="511">
                  <a:moveTo>
                    <a:pt x="0" y="114"/>
                  </a:move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171"/>
                  </a:lnTo>
                  <a:lnTo>
                    <a:pt x="227" y="171"/>
                  </a:lnTo>
                  <a:lnTo>
                    <a:pt x="227" y="284"/>
                  </a:lnTo>
                  <a:lnTo>
                    <a:pt x="284" y="284"/>
                  </a:lnTo>
                  <a:lnTo>
                    <a:pt x="284" y="341"/>
                  </a:lnTo>
                  <a:lnTo>
                    <a:pt x="340" y="341"/>
                  </a:lnTo>
                  <a:lnTo>
                    <a:pt x="340" y="397"/>
                  </a:lnTo>
                  <a:lnTo>
                    <a:pt x="397" y="397"/>
                  </a:lnTo>
                  <a:lnTo>
                    <a:pt x="397" y="511"/>
                  </a:lnTo>
                  <a:lnTo>
                    <a:pt x="340" y="511"/>
                  </a:lnTo>
                  <a:lnTo>
                    <a:pt x="340" y="454"/>
                  </a:lnTo>
                  <a:lnTo>
                    <a:pt x="284" y="454"/>
                  </a:lnTo>
                  <a:lnTo>
                    <a:pt x="284" y="397"/>
                  </a:lnTo>
                  <a:lnTo>
                    <a:pt x="170" y="397"/>
                  </a:lnTo>
                  <a:lnTo>
                    <a:pt x="170" y="341"/>
                  </a:lnTo>
                  <a:lnTo>
                    <a:pt x="113" y="341"/>
                  </a:lnTo>
                  <a:lnTo>
                    <a:pt x="113" y="171"/>
                  </a:lnTo>
                  <a:lnTo>
                    <a:pt x="57" y="171"/>
                  </a:lnTo>
                  <a:lnTo>
                    <a:pt x="57" y="114"/>
                  </a:lnTo>
                  <a:lnTo>
                    <a:pt x="0" y="114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8" name="Freeform 974"/>
            <p:cNvSpPr>
              <a:spLocks/>
            </p:cNvSpPr>
            <p:nvPr/>
          </p:nvSpPr>
          <p:spPr bwMode="auto">
            <a:xfrm>
              <a:off x="5053" y="1890"/>
              <a:ext cx="510" cy="397"/>
            </a:xfrm>
            <a:custGeom>
              <a:avLst/>
              <a:gdLst>
                <a:gd name="T0" fmla="*/ 0 w 510"/>
                <a:gd name="T1" fmla="*/ 340 h 397"/>
                <a:gd name="T2" fmla="*/ 0 w 510"/>
                <a:gd name="T3" fmla="*/ 397 h 397"/>
                <a:gd name="T4" fmla="*/ 113 w 510"/>
                <a:gd name="T5" fmla="*/ 397 h 397"/>
                <a:gd name="T6" fmla="*/ 113 w 510"/>
                <a:gd name="T7" fmla="*/ 340 h 397"/>
                <a:gd name="T8" fmla="*/ 170 w 510"/>
                <a:gd name="T9" fmla="*/ 340 h 397"/>
                <a:gd name="T10" fmla="*/ 170 w 510"/>
                <a:gd name="T11" fmla="*/ 283 h 397"/>
                <a:gd name="T12" fmla="*/ 226 w 510"/>
                <a:gd name="T13" fmla="*/ 283 h 397"/>
                <a:gd name="T14" fmla="*/ 226 w 510"/>
                <a:gd name="T15" fmla="*/ 227 h 397"/>
                <a:gd name="T16" fmla="*/ 340 w 510"/>
                <a:gd name="T17" fmla="*/ 227 h 397"/>
                <a:gd name="T18" fmla="*/ 340 w 510"/>
                <a:gd name="T19" fmla="*/ 170 h 397"/>
                <a:gd name="T20" fmla="*/ 510 w 510"/>
                <a:gd name="T21" fmla="*/ 170 h 397"/>
                <a:gd name="T22" fmla="*/ 510 w 510"/>
                <a:gd name="T23" fmla="*/ 0 h 397"/>
                <a:gd name="T24" fmla="*/ 453 w 510"/>
                <a:gd name="T25" fmla="*/ 0 h 397"/>
                <a:gd name="T26" fmla="*/ 453 w 510"/>
                <a:gd name="T27" fmla="*/ 57 h 397"/>
                <a:gd name="T28" fmla="*/ 283 w 510"/>
                <a:gd name="T29" fmla="*/ 57 h 397"/>
                <a:gd name="T30" fmla="*/ 283 w 510"/>
                <a:gd name="T31" fmla="*/ 113 h 397"/>
                <a:gd name="T32" fmla="*/ 226 w 510"/>
                <a:gd name="T33" fmla="*/ 113 h 397"/>
                <a:gd name="T34" fmla="*/ 226 w 510"/>
                <a:gd name="T35" fmla="*/ 170 h 397"/>
                <a:gd name="T36" fmla="*/ 170 w 510"/>
                <a:gd name="T37" fmla="*/ 170 h 397"/>
                <a:gd name="T38" fmla="*/ 170 w 510"/>
                <a:gd name="T39" fmla="*/ 227 h 397"/>
                <a:gd name="T40" fmla="*/ 113 w 510"/>
                <a:gd name="T41" fmla="*/ 227 h 397"/>
                <a:gd name="T42" fmla="*/ 113 w 510"/>
                <a:gd name="T43" fmla="*/ 283 h 397"/>
                <a:gd name="T44" fmla="*/ 56 w 510"/>
                <a:gd name="T45" fmla="*/ 283 h 397"/>
                <a:gd name="T46" fmla="*/ 56 w 510"/>
                <a:gd name="T47" fmla="*/ 340 h 397"/>
                <a:gd name="T48" fmla="*/ 0 w 510"/>
                <a:gd name="T49" fmla="*/ 34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10" h="397">
                  <a:moveTo>
                    <a:pt x="0" y="340"/>
                  </a:moveTo>
                  <a:lnTo>
                    <a:pt x="0" y="397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226" y="283"/>
                  </a:lnTo>
                  <a:lnTo>
                    <a:pt x="226" y="227"/>
                  </a:lnTo>
                  <a:lnTo>
                    <a:pt x="340" y="227"/>
                  </a:lnTo>
                  <a:lnTo>
                    <a:pt x="340" y="170"/>
                  </a:lnTo>
                  <a:lnTo>
                    <a:pt x="510" y="170"/>
                  </a:lnTo>
                  <a:lnTo>
                    <a:pt x="510" y="0"/>
                  </a:lnTo>
                  <a:lnTo>
                    <a:pt x="453" y="0"/>
                  </a:lnTo>
                  <a:lnTo>
                    <a:pt x="453" y="57"/>
                  </a:lnTo>
                  <a:lnTo>
                    <a:pt x="283" y="57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170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283"/>
                  </a:lnTo>
                  <a:lnTo>
                    <a:pt x="56" y="283"/>
                  </a:lnTo>
                  <a:lnTo>
                    <a:pt x="56" y="340"/>
                  </a:lnTo>
                  <a:lnTo>
                    <a:pt x="0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9" name="Freeform 975"/>
            <p:cNvSpPr>
              <a:spLocks/>
            </p:cNvSpPr>
            <p:nvPr/>
          </p:nvSpPr>
          <p:spPr bwMode="auto">
            <a:xfrm>
              <a:off x="5279" y="2060"/>
              <a:ext cx="341" cy="170"/>
            </a:xfrm>
            <a:custGeom>
              <a:avLst/>
              <a:gdLst>
                <a:gd name="T0" fmla="*/ 0 w 341"/>
                <a:gd name="T1" fmla="*/ 113 h 170"/>
                <a:gd name="T2" fmla="*/ 0 w 341"/>
                <a:gd name="T3" fmla="*/ 57 h 170"/>
                <a:gd name="T4" fmla="*/ 114 w 341"/>
                <a:gd name="T5" fmla="*/ 57 h 170"/>
                <a:gd name="T6" fmla="*/ 114 w 341"/>
                <a:gd name="T7" fmla="*/ 0 h 170"/>
                <a:gd name="T8" fmla="*/ 341 w 341"/>
                <a:gd name="T9" fmla="*/ 0 h 170"/>
                <a:gd name="T10" fmla="*/ 341 w 341"/>
                <a:gd name="T11" fmla="*/ 170 h 170"/>
                <a:gd name="T12" fmla="*/ 284 w 341"/>
                <a:gd name="T13" fmla="*/ 170 h 170"/>
                <a:gd name="T14" fmla="*/ 284 w 341"/>
                <a:gd name="T15" fmla="*/ 113 h 170"/>
                <a:gd name="T16" fmla="*/ 0 w 341"/>
                <a:gd name="T17" fmla="*/ 113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1" h="170">
                  <a:moveTo>
                    <a:pt x="0" y="113"/>
                  </a:moveTo>
                  <a:lnTo>
                    <a:pt x="0" y="57"/>
                  </a:lnTo>
                  <a:lnTo>
                    <a:pt x="114" y="57"/>
                  </a:lnTo>
                  <a:lnTo>
                    <a:pt x="114" y="0"/>
                  </a:lnTo>
                  <a:lnTo>
                    <a:pt x="341" y="0"/>
                  </a:lnTo>
                  <a:lnTo>
                    <a:pt x="341" y="170"/>
                  </a:lnTo>
                  <a:lnTo>
                    <a:pt x="284" y="170"/>
                  </a:lnTo>
                  <a:lnTo>
                    <a:pt x="284" y="113"/>
                  </a:lnTo>
                  <a:lnTo>
                    <a:pt x="0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41" name="Freeform 977"/>
            <p:cNvSpPr>
              <a:spLocks/>
            </p:cNvSpPr>
            <p:nvPr/>
          </p:nvSpPr>
          <p:spPr bwMode="auto">
            <a:xfrm>
              <a:off x="5563" y="1947"/>
              <a:ext cx="227" cy="170"/>
            </a:xfrm>
            <a:custGeom>
              <a:avLst/>
              <a:gdLst>
                <a:gd name="T0" fmla="*/ 0 w 227"/>
                <a:gd name="T1" fmla="*/ 0 h 170"/>
                <a:gd name="T2" fmla="*/ 227 w 227"/>
                <a:gd name="T3" fmla="*/ 0 h 170"/>
                <a:gd name="T4" fmla="*/ 227 w 227"/>
                <a:gd name="T5" fmla="*/ 113 h 170"/>
                <a:gd name="T6" fmla="*/ 170 w 227"/>
                <a:gd name="T7" fmla="*/ 113 h 170"/>
                <a:gd name="T8" fmla="*/ 170 w 227"/>
                <a:gd name="T9" fmla="*/ 170 h 170"/>
                <a:gd name="T10" fmla="*/ 57 w 227"/>
                <a:gd name="T11" fmla="*/ 170 h 170"/>
                <a:gd name="T12" fmla="*/ 57 w 227"/>
                <a:gd name="T13" fmla="*/ 113 h 170"/>
                <a:gd name="T14" fmla="*/ 0 w 227"/>
                <a:gd name="T15" fmla="*/ 113 h 170"/>
                <a:gd name="T16" fmla="*/ 0 w 227"/>
                <a:gd name="T17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7" h="170">
                  <a:moveTo>
                    <a:pt x="0" y="0"/>
                  </a:moveTo>
                  <a:lnTo>
                    <a:pt x="227" y="0"/>
                  </a:lnTo>
                  <a:lnTo>
                    <a:pt x="227" y="113"/>
                  </a:lnTo>
                  <a:lnTo>
                    <a:pt x="170" y="113"/>
                  </a:lnTo>
                  <a:lnTo>
                    <a:pt x="170" y="170"/>
                  </a:lnTo>
                  <a:lnTo>
                    <a:pt x="57" y="170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42" name="Freeform 978"/>
            <p:cNvSpPr>
              <a:spLocks/>
            </p:cNvSpPr>
            <p:nvPr/>
          </p:nvSpPr>
          <p:spPr bwMode="auto">
            <a:xfrm>
              <a:off x="5506" y="1550"/>
              <a:ext cx="681" cy="397"/>
            </a:xfrm>
            <a:custGeom>
              <a:avLst/>
              <a:gdLst>
                <a:gd name="T0" fmla="*/ 57 w 681"/>
                <a:gd name="T1" fmla="*/ 340 h 397"/>
                <a:gd name="T2" fmla="*/ 114 w 681"/>
                <a:gd name="T3" fmla="*/ 340 h 397"/>
                <a:gd name="T4" fmla="*/ 114 w 681"/>
                <a:gd name="T5" fmla="*/ 283 h 397"/>
                <a:gd name="T6" fmla="*/ 227 w 681"/>
                <a:gd name="T7" fmla="*/ 283 h 397"/>
                <a:gd name="T8" fmla="*/ 227 w 681"/>
                <a:gd name="T9" fmla="*/ 170 h 397"/>
                <a:gd name="T10" fmla="*/ 114 w 681"/>
                <a:gd name="T11" fmla="*/ 170 h 397"/>
                <a:gd name="T12" fmla="*/ 114 w 681"/>
                <a:gd name="T13" fmla="*/ 113 h 397"/>
                <a:gd name="T14" fmla="*/ 0 w 681"/>
                <a:gd name="T15" fmla="*/ 113 h 397"/>
                <a:gd name="T16" fmla="*/ 0 w 681"/>
                <a:gd name="T17" fmla="*/ 56 h 397"/>
                <a:gd name="T18" fmla="*/ 114 w 681"/>
                <a:gd name="T19" fmla="*/ 56 h 397"/>
                <a:gd name="T20" fmla="*/ 114 w 681"/>
                <a:gd name="T21" fmla="*/ 0 h 397"/>
                <a:gd name="T22" fmla="*/ 511 w 681"/>
                <a:gd name="T23" fmla="*/ 0 h 397"/>
                <a:gd name="T24" fmla="*/ 511 w 681"/>
                <a:gd name="T25" fmla="*/ 56 h 397"/>
                <a:gd name="T26" fmla="*/ 567 w 681"/>
                <a:gd name="T27" fmla="*/ 56 h 397"/>
                <a:gd name="T28" fmla="*/ 567 w 681"/>
                <a:gd name="T29" fmla="*/ 170 h 397"/>
                <a:gd name="T30" fmla="*/ 681 w 681"/>
                <a:gd name="T31" fmla="*/ 170 h 397"/>
                <a:gd name="T32" fmla="*/ 681 w 681"/>
                <a:gd name="T33" fmla="*/ 283 h 397"/>
                <a:gd name="T34" fmla="*/ 567 w 681"/>
                <a:gd name="T35" fmla="*/ 283 h 397"/>
                <a:gd name="T36" fmla="*/ 567 w 681"/>
                <a:gd name="T37" fmla="*/ 340 h 397"/>
                <a:gd name="T38" fmla="*/ 511 w 681"/>
                <a:gd name="T39" fmla="*/ 340 h 397"/>
                <a:gd name="T40" fmla="*/ 511 w 681"/>
                <a:gd name="T41" fmla="*/ 283 h 397"/>
                <a:gd name="T42" fmla="*/ 397 w 681"/>
                <a:gd name="T43" fmla="*/ 283 h 397"/>
                <a:gd name="T44" fmla="*/ 397 w 681"/>
                <a:gd name="T45" fmla="*/ 340 h 397"/>
                <a:gd name="T46" fmla="*/ 454 w 681"/>
                <a:gd name="T47" fmla="*/ 340 h 397"/>
                <a:gd name="T48" fmla="*/ 454 w 681"/>
                <a:gd name="T49" fmla="*/ 397 h 397"/>
                <a:gd name="T50" fmla="*/ 57 w 681"/>
                <a:gd name="T51" fmla="*/ 397 h 397"/>
                <a:gd name="T52" fmla="*/ 57 w 681"/>
                <a:gd name="T53" fmla="*/ 34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81" h="397">
                  <a:moveTo>
                    <a:pt x="57" y="340"/>
                  </a:moveTo>
                  <a:lnTo>
                    <a:pt x="114" y="340"/>
                  </a:lnTo>
                  <a:lnTo>
                    <a:pt x="114" y="283"/>
                  </a:lnTo>
                  <a:lnTo>
                    <a:pt x="227" y="283"/>
                  </a:lnTo>
                  <a:lnTo>
                    <a:pt x="227" y="170"/>
                  </a:lnTo>
                  <a:lnTo>
                    <a:pt x="114" y="170"/>
                  </a:lnTo>
                  <a:lnTo>
                    <a:pt x="114" y="113"/>
                  </a:lnTo>
                  <a:lnTo>
                    <a:pt x="0" y="113"/>
                  </a:lnTo>
                  <a:lnTo>
                    <a:pt x="0" y="56"/>
                  </a:lnTo>
                  <a:lnTo>
                    <a:pt x="114" y="56"/>
                  </a:lnTo>
                  <a:lnTo>
                    <a:pt x="114" y="0"/>
                  </a:lnTo>
                  <a:lnTo>
                    <a:pt x="511" y="0"/>
                  </a:lnTo>
                  <a:lnTo>
                    <a:pt x="511" y="56"/>
                  </a:lnTo>
                  <a:lnTo>
                    <a:pt x="567" y="56"/>
                  </a:lnTo>
                  <a:lnTo>
                    <a:pt x="567" y="170"/>
                  </a:lnTo>
                  <a:lnTo>
                    <a:pt x="681" y="170"/>
                  </a:lnTo>
                  <a:lnTo>
                    <a:pt x="681" y="283"/>
                  </a:lnTo>
                  <a:lnTo>
                    <a:pt x="567" y="283"/>
                  </a:lnTo>
                  <a:lnTo>
                    <a:pt x="567" y="340"/>
                  </a:lnTo>
                  <a:lnTo>
                    <a:pt x="511" y="340"/>
                  </a:lnTo>
                  <a:lnTo>
                    <a:pt x="511" y="283"/>
                  </a:lnTo>
                  <a:lnTo>
                    <a:pt x="397" y="283"/>
                  </a:lnTo>
                  <a:lnTo>
                    <a:pt x="397" y="340"/>
                  </a:lnTo>
                  <a:lnTo>
                    <a:pt x="454" y="340"/>
                  </a:lnTo>
                  <a:lnTo>
                    <a:pt x="454" y="397"/>
                  </a:lnTo>
                  <a:lnTo>
                    <a:pt x="57" y="397"/>
                  </a:lnTo>
                  <a:lnTo>
                    <a:pt x="57" y="34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43" name="Freeform 979"/>
            <p:cNvSpPr>
              <a:spLocks/>
            </p:cNvSpPr>
            <p:nvPr/>
          </p:nvSpPr>
          <p:spPr bwMode="auto">
            <a:xfrm>
              <a:off x="5393" y="1323"/>
              <a:ext cx="283" cy="340"/>
            </a:xfrm>
            <a:custGeom>
              <a:avLst/>
              <a:gdLst>
                <a:gd name="T0" fmla="*/ 227 w 283"/>
                <a:gd name="T1" fmla="*/ 283 h 340"/>
                <a:gd name="T2" fmla="*/ 227 w 283"/>
                <a:gd name="T3" fmla="*/ 227 h 340"/>
                <a:gd name="T4" fmla="*/ 283 w 283"/>
                <a:gd name="T5" fmla="*/ 227 h 340"/>
                <a:gd name="T6" fmla="*/ 283 w 283"/>
                <a:gd name="T7" fmla="*/ 113 h 340"/>
                <a:gd name="T8" fmla="*/ 170 w 283"/>
                <a:gd name="T9" fmla="*/ 113 h 340"/>
                <a:gd name="T10" fmla="*/ 170 w 283"/>
                <a:gd name="T11" fmla="*/ 0 h 340"/>
                <a:gd name="T12" fmla="*/ 0 w 283"/>
                <a:gd name="T13" fmla="*/ 0 h 340"/>
                <a:gd name="T14" fmla="*/ 0 w 283"/>
                <a:gd name="T15" fmla="*/ 113 h 340"/>
                <a:gd name="T16" fmla="*/ 57 w 283"/>
                <a:gd name="T17" fmla="*/ 113 h 340"/>
                <a:gd name="T18" fmla="*/ 57 w 283"/>
                <a:gd name="T19" fmla="*/ 170 h 340"/>
                <a:gd name="T20" fmla="*/ 57 w 283"/>
                <a:gd name="T21" fmla="*/ 340 h 340"/>
                <a:gd name="T22" fmla="*/ 113 w 283"/>
                <a:gd name="T23" fmla="*/ 340 h 340"/>
                <a:gd name="T24" fmla="*/ 113 w 283"/>
                <a:gd name="T25" fmla="*/ 283 h 340"/>
                <a:gd name="T26" fmla="*/ 227 w 283"/>
                <a:gd name="T27" fmla="*/ 283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3" h="340">
                  <a:moveTo>
                    <a:pt x="227" y="283"/>
                  </a:moveTo>
                  <a:lnTo>
                    <a:pt x="227" y="227"/>
                  </a:lnTo>
                  <a:lnTo>
                    <a:pt x="283" y="227"/>
                  </a:lnTo>
                  <a:lnTo>
                    <a:pt x="283" y="113"/>
                  </a:lnTo>
                  <a:lnTo>
                    <a:pt x="170" y="113"/>
                  </a:lnTo>
                  <a:lnTo>
                    <a:pt x="170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57" y="340"/>
                  </a:lnTo>
                  <a:lnTo>
                    <a:pt x="113" y="340"/>
                  </a:lnTo>
                  <a:lnTo>
                    <a:pt x="113" y="283"/>
                  </a:lnTo>
                  <a:lnTo>
                    <a:pt x="227" y="28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44" name="Rectangle 980"/>
            <p:cNvSpPr>
              <a:spLocks noChangeArrowheads="1"/>
            </p:cNvSpPr>
            <p:nvPr/>
          </p:nvSpPr>
          <p:spPr bwMode="auto">
            <a:xfrm>
              <a:off x="5336" y="1493"/>
              <a:ext cx="57" cy="113"/>
            </a:xfrm>
            <a:prstGeom prst="rect">
              <a:avLst/>
            </a:pr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45" name="Freeform 981"/>
            <p:cNvSpPr>
              <a:spLocks/>
            </p:cNvSpPr>
            <p:nvPr/>
          </p:nvSpPr>
          <p:spPr bwMode="auto">
            <a:xfrm>
              <a:off x="5563" y="1323"/>
              <a:ext cx="283" cy="227"/>
            </a:xfrm>
            <a:custGeom>
              <a:avLst/>
              <a:gdLst>
                <a:gd name="T0" fmla="*/ 0 w 283"/>
                <a:gd name="T1" fmla="*/ 0 h 227"/>
                <a:gd name="T2" fmla="*/ 170 w 283"/>
                <a:gd name="T3" fmla="*/ 0 h 227"/>
                <a:gd name="T4" fmla="*/ 170 w 283"/>
                <a:gd name="T5" fmla="*/ 57 h 227"/>
                <a:gd name="T6" fmla="*/ 227 w 283"/>
                <a:gd name="T7" fmla="*/ 57 h 227"/>
                <a:gd name="T8" fmla="*/ 227 w 283"/>
                <a:gd name="T9" fmla="*/ 113 h 227"/>
                <a:gd name="T10" fmla="*/ 283 w 283"/>
                <a:gd name="T11" fmla="*/ 113 h 227"/>
                <a:gd name="T12" fmla="*/ 283 w 283"/>
                <a:gd name="T13" fmla="*/ 170 h 227"/>
                <a:gd name="T14" fmla="*/ 170 w 283"/>
                <a:gd name="T15" fmla="*/ 170 h 227"/>
                <a:gd name="T16" fmla="*/ 170 w 283"/>
                <a:gd name="T17" fmla="*/ 227 h 227"/>
                <a:gd name="T18" fmla="*/ 113 w 283"/>
                <a:gd name="T19" fmla="*/ 227 h 227"/>
                <a:gd name="T20" fmla="*/ 113 w 283"/>
                <a:gd name="T21" fmla="*/ 113 h 227"/>
                <a:gd name="T22" fmla="*/ 0 w 283"/>
                <a:gd name="T23" fmla="*/ 113 h 227"/>
                <a:gd name="T24" fmla="*/ 0 w 283"/>
                <a:gd name="T25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83" h="227">
                  <a:moveTo>
                    <a:pt x="0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113"/>
                  </a:lnTo>
                  <a:lnTo>
                    <a:pt x="283" y="113"/>
                  </a:lnTo>
                  <a:lnTo>
                    <a:pt x="283" y="170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113"/>
                  </a:lnTo>
                  <a:lnTo>
                    <a:pt x="0" y="113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445" name="Freeform 1109"/>
            <p:cNvSpPr>
              <a:spLocks/>
            </p:cNvSpPr>
            <p:nvPr/>
          </p:nvSpPr>
          <p:spPr bwMode="auto">
            <a:xfrm>
              <a:off x="573" y="5689"/>
              <a:ext cx="340" cy="113"/>
            </a:xfrm>
            <a:custGeom>
              <a:avLst/>
              <a:gdLst>
                <a:gd name="T0" fmla="*/ 284 w 340"/>
                <a:gd name="T1" fmla="*/ 113 h 113"/>
                <a:gd name="T2" fmla="*/ 0 w 340"/>
                <a:gd name="T3" fmla="*/ 113 h 113"/>
                <a:gd name="T4" fmla="*/ 0 w 340"/>
                <a:gd name="T5" fmla="*/ 57 h 113"/>
                <a:gd name="T6" fmla="*/ 57 w 340"/>
                <a:gd name="T7" fmla="*/ 57 h 113"/>
                <a:gd name="T8" fmla="*/ 57 w 340"/>
                <a:gd name="T9" fmla="*/ 0 h 113"/>
                <a:gd name="T10" fmla="*/ 340 w 340"/>
                <a:gd name="T11" fmla="*/ 0 h 113"/>
                <a:gd name="T12" fmla="*/ 340 w 340"/>
                <a:gd name="T13" fmla="*/ 57 h 113"/>
                <a:gd name="T14" fmla="*/ 284 w 340"/>
                <a:gd name="T15" fmla="*/ 57 h 113"/>
                <a:gd name="T16" fmla="*/ 284 w 340"/>
                <a:gd name="T17" fmla="*/ 11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0" h="113">
                  <a:moveTo>
                    <a:pt x="284" y="113"/>
                  </a:moveTo>
                  <a:lnTo>
                    <a:pt x="0" y="113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284" y="57"/>
                  </a:lnTo>
                  <a:lnTo>
                    <a:pt x="284" y="113"/>
                  </a:lnTo>
                  <a:close/>
                </a:path>
              </a:pathLst>
            </a:custGeom>
            <a:ln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grpSp>
        <p:nvGrpSpPr>
          <p:cNvPr id="15449" name="Group 1113"/>
          <p:cNvGrpSpPr>
            <a:grpSpLocks/>
          </p:cNvGrpSpPr>
          <p:nvPr/>
        </p:nvGrpSpPr>
        <p:grpSpPr bwMode="auto">
          <a:xfrm>
            <a:off x="1095375" y="2304143"/>
            <a:ext cx="7296831" cy="3761242"/>
            <a:chOff x="630" y="2032"/>
            <a:chExt cx="6435" cy="3317"/>
          </a:xfrm>
        </p:grpSpPr>
        <p:sp>
          <p:nvSpPr>
            <p:cNvPr id="15450" name="Freeform 1114"/>
            <p:cNvSpPr>
              <a:spLocks/>
            </p:cNvSpPr>
            <p:nvPr/>
          </p:nvSpPr>
          <p:spPr bwMode="auto">
            <a:xfrm>
              <a:off x="630" y="2032"/>
              <a:ext cx="6407" cy="3317"/>
            </a:xfrm>
            <a:custGeom>
              <a:avLst/>
              <a:gdLst>
                <a:gd name="T0" fmla="*/ 0 w 6407"/>
                <a:gd name="T1" fmla="*/ 3317 h 3317"/>
                <a:gd name="T2" fmla="*/ 3402 w 6407"/>
                <a:gd name="T3" fmla="*/ 1786 h 3317"/>
                <a:gd name="T4" fmla="*/ 5103 w 6407"/>
                <a:gd name="T5" fmla="*/ 1786 h 3317"/>
                <a:gd name="T6" fmla="*/ 6407 w 6407"/>
                <a:gd name="T7" fmla="*/ 0 h 33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07" h="3317">
                  <a:moveTo>
                    <a:pt x="0" y="3317"/>
                  </a:moveTo>
                  <a:lnTo>
                    <a:pt x="3402" y="1786"/>
                  </a:lnTo>
                  <a:lnTo>
                    <a:pt x="5103" y="1786"/>
                  </a:lnTo>
                  <a:lnTo>
                    <a:pt x="6407" y="0"/>
                  </a:lnTo>
                </a:path>
              </a:pathLst>
            </a:custGeom>
            <a:noFill/>
            <a:ln w="12700">
              <a:solidFill>
                <a:schemeClr val="tx1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451" name="Freeform 1115"/>
            <p:cNvSpPr>
              <a:spLocks/>
            </p:cNvSpPr>
            <p:nvPr/>
          </p:nvSpPr>
          <p:spPr bwMode="auto">
            <a:xfrm>
              <a:off x="6243" y="3109"/>
              <a:ext cx="822" cy="227"/>
            </a:xfrm>
            <a:custGeom>
              <a:avLst/>
              <a:gdLst>
                <a:gd name="T0" fmla="*/ 0 w 822"/>
                <a:gd name="T1" fmla="*/ 0 h 227"/>
                <a:gd name="T2" fmla="*/ 227 w 822"/>
                <a:gd name="T3" fmla="*/ 227 h 227"/>
                <a:gd name="T4" fmla="*/ 822 w 822"/>
                <a:gd name="T5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22" h="227">
                  <a:moveTo>
                    <a:pt x="0" y="0"/>
                  </a:moveTo>
                  <a:lnTo>
                    <a:pt x="227" y="227"/>
                  </a:lnTo>
                  <a:lnTo>
                    <a:pt x="822" y="227"/>
                  </a:lnTo>
                </a:path>
              </a:pathLst>
            </a:custGeom>
            <a:noFill/>
            <a:ln w="12700">
              <a:solidFill>
                <a:schemeClr val="tx1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111" name="テキスト ボックス 110">
            <a:extLst>
              <a:ext uri="{FF2B5EF4-FFF2-40B4-BE49-F238E27FC236}">
                <a16:creationId xmlns:a16="http://schemas.microsoft.com/office/drawing/2014/main" id="{61F36CFE-1DBA-44A8-8277-F8D0F690C434}"/>
              </a:ext>
            </a:extLst>
          </p:cNvPr>
          <p:cNvSpPr txBox="1"/>
          <p:nvPr/>
        </p:nvSpPr>
        <p:spPr>
          <a:xfrm>
            <a:off x="194987" y="169131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沖縄県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EFCB57F0-99C7-47E7-B518-1C51A613E031}"/>
              </a:ext>
            </a:extLst>
          </p:cNvPr>
          <p:cNvSpPr txBox="1"/>
          <p:nvPr/>
        </p:nvSpPr>
        <p:spPr>
          <a:xfrm>
            <a:off x="159709" y="591432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13" name="直線コネクタ 112">
            <a:extLst>
              <a:ext uri="{FF2B5EF4-FFF2-40B4-BE49-F238E27FC236}">
                <a16:creationId xmlns:a16="http://schemas.microsoft.com/office/drawing/2014/main" id="{67BADA9D-6DB1-4889-A9FD-B7405A5481B5}"/>
              </a:ext>
            </a:extLst>
          </p:cNvPr>
          <p:cNvCxnSpPr/>
          <p:nvPr/>
        </p:nvCxnSpPr>
        <p:spPr>
          <a:xfrm>
            <a:off x="186598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395146D6-B7FF-4BA1-8639-E38BBE48D346}"/>
              </a:ext>
            </a:extLst>
          </p:cNvPr>
          <p:cNvGrpSpPr/>
          <p:nvPr/>
        </p:nvGrpSpPr>
        <p:grpSpPr>
          <a:xfrm>
            <a:off x="3642441" y="1530337"/>
            <a:ext cx="720000" cy="430244"/>
            <a:chOff x="6555416" y="4900731"/>
            <a:chExt cx="720000" cy="378515"/>
          </a:xfrm>
        </p:grpSpPr>
        <p:sp>
          <p:nvSpPr>
            <p:cNvPr id="115" name="四角形: 上の 2 つの角を丸める 114">
              <a:extLst>
                <a:ext uri="{FF2B5EF4-FFF2-40B4-BE49-F238E27FC236}">
                  <a16:creationId xmlns:a16="http://schemas.microsoft.com/office/drawing/2014/main" id="{FDAE8021-307E-4FCA-A3D3-98AB00ED5B6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粟国村</a:t>
              </a:r>
            </a:p>
          </p:txBody>
        </p:sp>
        <p:sp>
          <p:nvSpPr>
            <p:cNvPr id="116" name="四角形: 上の 2 つの角を丸める 115">
              <a:extLst>
                <a:ext uri="{FF2B5EF4-FFF2-40B4-BE49-F238E27FC236}">
                  <a16:creationId xmlns:a16="http://schemas.microsoft.com/office/drawing/2014/main" id="{1850AC8F-572F-4284-AA3F-B746E8F8511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7" name="グループ化 116">
            <a:extLst>
              <a:ext uri="{FF2B5EF4-FFF2-40B4-BE49-F238E27FC236}">
                <a16:creationId xmlns:a16="http://schemas.microsoft.com/office/drawing/2014/main" id="{859088DF-355F-4F27-8A3F-89C8D94A1BC2}"/>
              </a:ext>
            </a:extLst>
          </p:cNvPr>
          <p:cNvGrpSpPr/>
          <p:nvPr/>
        </p:nvGrpSpPr>
        <p:grpSpPr>
          <a:xfrm>
            <a:off x="2291910" y="2177695"/>
            <a:ext cx="720000" cy="430244"/>
            <a:chOff x="6555416" y="4900731"/>
            <a:chExt cx="720000" cy="378515"/>
          </a:xfrm>
        </p:grpSpPr>
        <p:sp>
          <p:nvSpPr>
            <p:cNvPr id="118" name="四角形: 上の 2 つの角を丸める 117">
              <a:extLst>
                <a:ext uri="{FF2B5EF4-FFF2-40B4-BE49-F238E27FC236}">
                  <a16:creationId xmlns:a16="http://schemas.microsoft.com/office/drawing/2014/main" id="{C212FFF5-ECFD-4462-8BC6-30753781189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久米島町</a:t>
              </a:r>
            </a:p>
          </p:txBody>
        </p:sp>
        <p:sp>
          <p:nvSpPr>
            <p:cNvPr id="119" name="四角形: 上の 2 つの角を丸める 118">
              <a:extLst>
                <a:ext uri="{FF2B5EF4-FFF2-40B4-BE49-F238E27FC236}">
                  <a16:creationId xmlns:a16="http://schemas.microsoft.com/office/drawing/2014/main" id="{3F0AE5F3-6828-4FE0-A0E4-0E4C55EA4B2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0" name="グループ化 119">
            <a:extLst>
              <a:ext uri="{FF2B5EF4-FFF2-40B4-BE49-F238E27FC236}">
                <a16:creationId xmlns:a16="http://schemas.microsoft.com/office/drawing/2014/main" id="{EFCFE093-F4AB-4167-9A17-6066C66951F4}"/>
              </a:ext>
            </a:extLst>
          </p:cNvPr>
          <p:cNvGrpSpPr/>
          <p:nvPr/>
        </p:nvGrpSpPr>
        <p:grpSpPr>
          <a:xfrm>
            <a:off x="3499925" y="2177695"/>
            <a:ext cx="720000" cy="430244"/>
            <a:chOff x="6555416" y="4900731"/>
            <a:chExt cx="720000" cy="378515"/>
          </a:xfrm>
        </p:grpSpPr>
        <p:sp>
          <p:nvSpPr>
            <p:cNvPr id="121" name="四角形: 上の 2 つの角を丸める 120">
              <a:extLst>
                <a:ext uri="{FF2B5EF4-FFF2-40B4-BE49-F238E27FC236}">
                  <a16:creationId xmlns:a16="http://schemas.microsoft.com/office/drawing/2014/main" id="{A3394B2B-CB06-402A-AEF7-A7422F50DF6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渡名喜村</a:t>
              </a:r>
            </a:p>
          </p:txBody>
        </p:sp>
        <p:sp>
          <p:nvSpPr>
            <p:cNvPr id="122" name="四角形: 上の 2 つの角を丸める 121">
              <a:extLst>
                <a:ext uri="{FF2B5EF4-FFF2-40B4-BE49-F238E27FC236}">
                  <a16:creationId xmlns:a16="http://schemas.microsoft.com/office/drawing/2014/main" id="{DB3ED9ED-810D-452C-88F8-96A88BF03CB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3" name="グループ化 122">
            <a:extLst>
              <a:ext uri="{FF2B5EF4-FFF2-40B4-BE49-F238E27FC236}">
                <a16:creationId xmlns:a16="http://schemas.microsoft.com/office/drawing/2014/main" id="{8051E913-2356-4B70-A6EC-CA99D988C414}"/>
              </a:ext>
            </a:extLst>
          </p:cNvPr>
          <p:cNvGrpSpPr/>
          <p:nvPr/>
        </p:nvGrpSpPr>
        <p:grpSpPr>
          <a:xfrm>
            <a:off x="1260065" y="6061798"/>
            <a:ext cx="720000" cy="430244"/>
            <a:chOff x="6555416" y="4900731"/>
            <a:chExt cx="720000" cy="378515"/>
          </a:xfrm>
        </p:grpSpPr>
        <p:sp>
          <p:nvSpPr>
            <p:cNvPr id="124" name="四角形: 上の 2 つの角を丸める 123">
              <a:extLst>
                <a:ext uri="{FF2B5EF4-FFF2-40B4-BE49-F238E27FC236}">
                  <a16:creationId xmlns:a16="http://schemas.microsoft.com/office/drawing/2014/main" id="{DA40D718-DD22-4C62-A848-3AAC5BD50A0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与那国町</a:t>
              </a:r>
            </a:p>
          </p:txBody>
        </p:sp>
        <p:sp>
          <p:nvSpPr>
            <p:cNvPr id="125" name="四角形: 上の 2 つの角を丸める 124">
              <a:extLst>
                <a:ext uri="{FF2B5EF4-FFF2-40B4-BE49-F238E27FC236}">
                  <a16:creationId xmlns:a16="http://schemas.microsoft.com/office/drawing/2014/main" id="{EC492219-C0B6-4046-943B-68753434474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394C77DE-E199-4ADF-A1E5-1A4CB576A34B}"/>
              </a:ext>
            </a:extLst>
          </p:cNvPr>
          <p:cNvGrpSpPr/>
          <p:nvPr/>
        </p:nvGrpSpPr>
        <p:grpSpPr>
          <a:xfrm>
            <a:off x="2384190" y="6061798"/>
            <a:ext cx="720000" cy="430244"/>
            <a:chOff x="6555416" y="4900731"/>
            <a:chExt cx="720000" cy="378515"/>
          </a:xfrm>
        </p:grpSpPr>
        <p:sp>
          <p:nvSpPr>
            <p:cNvPr id="127" name="四角形: 上の 2 つの角を丸める 126">
              <a:extLst>
                <a:ext uri="{FF2B5EF4-FFF2-40B4-BE49-F238E27FC236}">
                  <a16:creationId xmlns:a16="http://schemas.microsoft.com/office/drawing/2014/main" id="{009E8CEE-A068-429E-8631-94DEBFB59A3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竹富町</a:t>
              </a:r>
            </a:p>
          </p:txBody>
        </p:sp>
        <p:sp>
          <p:nvSpPr>
            <p:cNvPr id="128" name="四角形: 上の 2 つの角を丸める 127">
              <a:extLst>
                <a:ext uri="{FF2B5EF4-FFF2-40B4-BE49-F238E27FC236}">
                  <a16:creationId xmlns:a16="http://schemas.microsoft.com/office/drawing/2014/main" id="{42458E9D-12E8-4BA3-9478-B3EE9073824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0BD82493-831A-4A67-A3A3-28B10A70F76D}"/>
              </a:ext>
            </a:extLst>
          </p:cNvPr>
          <p:cNvGrpSpPr/>
          <p:nvPr/>
        </p:nvGrpSpPr>
        <p:grpSpPr>
          <a:xfrm>
            <a:off x="4137489" y="6061798"/>
            <a:ext cx="720000" cy="430244"/>
            <a:chOff x="6555416" y="4900731"/>
            <a:chExt cx="720000" cy="378515"/>
          </a:xfrm>
        </p:grpSpPr>
        <p:sp>
          <p:nvSpPr>
            <p:cNvPr id="130" name="四角形: 上の 2 つの角を丸める 129">
              <a:extLst>
                <a:ext uri="{FF2B5EF4-FFF2-40B4-BE49-F238E27FC236}">
                  <a16:creationId xmlns:a16="http://schemas.microsoft.com/office/drawing/2014/main" id="{9DDFF05D-6875-4B5D-AACC-AB5D40E20B5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石垣市</a:t>
              </a:r>
            </a:p>
          </p:txBody>
        </p:sp>
        <p:sp>
          <p:nvSpPr>
            <p:cNvPr id="131" name="四角形: 上の 2 つの角を丸める 130">
              <a:extLst>
                <a:ext uri="{FF2B5EF4-FFF2-40B4-BE49-F238E27FC236}">
                  <a16:creationId xmlns:a16="http://schemas.microsoft.com/office/drawing/2014/main" id="{CFEF7218-21BA-4C11-B21C-CBBCCD3B11C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2" name="グループ化 131">
            <a:extLst>
              <a:ext uri="{FF2B5EF4-FFF2-40B4-BE49-F238E27FC236}">
                <a16:creationId xmlns:a16="http://schemas.microsoft.com/office/drawing/2014/main" id="{A0B84B5E-4606-4E69-8CE4-3BCD1040540A}"/>
              </a:ext>
            </a:extLst>
          </p:cNvPr>
          <p:cNvGrpSpPr/>
          <p:nvPr/>
        </p:nvGrpSpPr>
        <p:grpSpPr>
          <a:xfrm>
            <a:off x="5429393" y="5264844"/>
            <a:ext cx="720000" cy="430244"/>
            <a:chOff x="6555416" y="4900731"/>
            <a:chExt cx="720000" cy="378515"/>
          </a:xfrm>
        </p:grpSpPr>
        <p:sp>
          <p:nvSpPr>
            <p:cNvPr id="133" name="四角形: 上の 2 つの角を丸める 132">
              <a:extLst>
                <a:ext uri="{FF2B5EF4-FFF2-40B4-BE49-F238E27FC236}">
                  <a16:creationId xmlns:a16="http://schemas.microsoft.com/office/drawing/2014/main" id="{E5E4A785-5A0E-4BF3-AE1A-400A3602C2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多良間村</a:t>
              </a:r>
            </a:p>
          </p:txBody>
        </p:sp>
        <p:sp>
          <p:nvSpPr>
            <p:cNvPr id="134" name="四角形: 上の 2 つの角を丸める 133">
              <a:extLst>
                <a:ext uri="{FF2B5EF4-FFF2-40B4-BE49-F238E27FC236}">
                  <a16:creationId xmlns:a16="http://schemas.microsoft.com/office/drawing/2014/main" id="{0EB16B65-AB9A-4238-B72E-59DD2503ED0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5" name="グループ化 134">
            <a:extLst>
              <a:ext uri="{FF2B5EF4-FFF2-40B4-BE49-F238E27FC236}">
                <a16:creationId xmlns:a16="http://schemas.microsoft.com/office/drawing/2014/main" id="{5EC9D459-AF38-4BFC-A657-6C1D54729CD2}"/>
              </a:ext>
            </a:extLst>
          </p:cNvPr>
          <p:cNvGrpSpPr/>
          <p:nvPr/>
        </p:nvGrpSpPr>
        <p:grpSpPr>
          <a:xfrm>
            <a:off x="7241415" y="4727949"/>
            <a:ext cx="720000" cy="430244"/>
            <a:chOff x="6555416" y="4900731"/>
            <a:chExt cx="720000" cy="378515"/>
          </a:xfrm>
        </p:grpSpPr>
        <p:sp>
          <p:nvSpPr>
            <p:cNvPr id="136" name="四角形: 上の 2 つの角を丸める 135">
              <a:extLst>
                <a:ext uri="{FF2B5EF4-FFF2-40B4-BE49-F238E27FC236}">
                  <a16:creationId xmlns:a16="http://schemas.microsoft.com/office/drawing/2014/main" id="{FE7BBC7C-CDF0-4C0E-A36D-ED8B8C6B040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宮古島市</a:t>
              </a:r>
            </a:p>
          </p:txBody>
        </p:sp>
        <p:sp>
          <p:nvSpPr>
            <p:cNvPr id="137" name="四角形: 上の 2 つの角を丸める 136">
              <a:extLst>
                <a:ext uri="{FF2B5EF4-FFF2-40B4-BE49-F238E27FC236}">
                  <a16:creationId xmlns:a16="http://schemas.microsoft.com/office/drawing/2014/main" id="{AC85E68E-8537-42E2-BA95-752B025A29C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38" name="グループ化 137">
            <a:extLst>
              <a:ext uri="{FF2B5EF4-FFF2-40B4-BE49-F238E27FC236}">
                <a16:creationId xmlns:a16="http://schemas.microsoft.com/office/drawing/2014/main" id="{EBEB6A87-13C4-4D48-81A4-F699BDAAAFA5}"/>
              </a:ext>
            </a:extLst>
          </p:cNvPr>
          <p:cNvGrpSpPr/>
          <p:nvPr/>
        </p:nvGrpSpPr>
        <p:grpSpPr>
          <a:xfrm>
            <a:off x="8265188" y="2790092"/>
            <a:ext cx="720000" cy="430244"/>
            <a:chOff x="6555416" y="4900731"/>
            <a:chExt cx="720000" cy="378515"/>
          </a:xfrm>
        </p:grpSpPr>
        <p:sp>
          <p:nvSpPr>
            <p:cNvPr id="139" name="四角形: 上の 2 つの角を丸める 138">
              <a:extLst>
                <a:ext uri="{FF2B5EF4-FFF2-40B4-BE49-F238E27FC236}">
                  <a16:creationId xmlns:a16="http://schemas.microsoft.com/office/drawing/2014/main" id="{625E3EE0-BD65-4A3A-9DF3-19C35D3503B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北大東村</a:t>
              </a:r>
            </a:p>
          </p:txBody>
        </p:sp>
        <p:sp>
          <p:nvSpPr>
            <p:cNvPr id="140" name="四角形: 上の 2 つの角を丸める 139">
              <a:extLst>
                <a:ext uri="{FF2B5EF4-FFF2-40B4-BE49-F238E27FC236}">
                  <a16:creationId xmlns:a16="http://schemas.microsoft.com/office/drawing/2014/main" id="{66D95081-5EF0-498C-9E3C-13EE968369A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7BC38871-C3E2-454A-8C84-449FD9924786}"/>
              </a:ext>
            </a:extLst>
          </p:cNvPr>
          <p:cNvGrpSpPr/>
          <p:nvPr/>
        </p:nvGrpSpPr>
        <p:grpSpPr>
          <a:xfrm>
            <a:off x="8265188" y="3276654"/>
            <a:ext cx="720000" cy="430244"/>
            <a:chOff x="6555416" y="4900731"/>
            <a:chExt cx="720000" cy="378515"/>
          </a:xfrm>
        </p:grpSpPr>
        <p:sp>
          <p:nvSpPr>
            <p:cNvPr id="142" name="四角形: 上の 2 つの角を丸める 141">
              <a:extLst>
                <a:ext uri="{FF2B5EF4-FFF2-40B4-BE49-F238E27FC236}">
                  <a16:creationId xmlns:a16="http://schemas.microsoft.com/office/drawing/2014/main" id="{37F45591-C9E5-41A5-AE81-DC6A03794C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南大東村</a:t>
              </a:r>
            </a:p>
          </p:txBody>
        </p:sp>
        <p:sp>
          <p:nvSpPr>
            <p:cNvPr id="143" name="四角形: 上の 2 つの角を丸める 142">
              <a:extLst>
                <a:ext uri="{FF2B5EF4-FFF2-40B4-BE49-F238E27FC236}">
                  <a16:creationId xmlns:a16="http://schemas.microsoft.com/office/drawing/2014/main" id="{0B970E0D-8468-49B6-B0DB-9E34361E242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4" name="グループ化 143">
            <a:extLst>
              <a:ext uri="{FF2B5EF4-FFF2-40B4-BE49-F238E27FC236}">
                <a16:creationId xmlns:a16="http://schemas.microsoft.com/office/drawing/2014/main" id="{B857D088-7A92-45AA-90F2-E6AE1DF9995D}"/>
              </a:ext>
            </a:extLst>
          </p:cNvPr>
          <p:cNvGrpSpPr/>
          <p:nvPr/>
        </p:nvGrpSpPr>
        <p:grpSpPr>
          <a:xfrm>
            <a:off x="5681063" y="88837"/>
            <a:ext cx="720000" cy="430244"/>
            <a:chOff x="6555416" y="4900731"/>
            <a:chExt cx="720000" cy="378515"/>
          </a:xfrm>
        </p:grpSpPr>
        <p:sp>
          <p:nvSpPr>
            <p:cNvPr id="145" name="四角形: 上の 2 つの角を丸める 144">
              <a:extLst>
                <a:ext uri="{FF2B5EF4-FFF2-40B4-BE49-F238E27FC236}">
                  <a16:creationId xmlns:a16="http://schemas.microsoft.com/office/drawing/2014/main" id="{886F98EC-83EE-45DC-923A-863C412579F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伊平屋村</a:t>
              </a:r>
            </a:p>
          </p:txBody>
        </p:sp>
        <p:sp>
          <p:nvSpPr>
            <p:cNvPr id="146" name="四角形: 上の 2 つの角を丸める 145">
              <a:extLst>
                <a:ext uri="{FF2B5EF4-FFF2-40B4-BE49-F238E27FC236}">
                  <a16:creationId xmlns:a16="http://schemas.microsoft.com/office/drawing/2014/main" id="{BB563504-83C4-4E3E-8C44-4657E5D27AB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47" name="グループ化 146">
            <a:extLst>
              <a:ext uri="{FF2B5EF4-FFF2-40B4-BE49-F238E27FC236}">
                <a16:creationId xmlns:a16="http://schemas.microsoft.com/office/drawing/2014/main" id="{66F9BACB-7D92-4CB6-8142-5D61C2A60B63}"/>
              </a:ext>
            </a:extLst>
          </p:cNvPr>
          <p:cNvGrpSpPr/>
          <p:nvPr/>
        </p:nvGrpSpPr>
        <p:grpSpPr>
          <a:xfrm>
            <a:off x="5681063" y="575399"/>
            <a:ext cx="720000" cy="430244"/>
            <a:chOff x="6555416" y="4900731"/>
            <a:chExt cx="720000" cy="378515"/>
          </a:xfrm>
        </p:grpSpPr>
        <p:sp>
          <p:nvSpPr>
            <p:cNvPr id="148" name="四角形: 上の 2 つの角を丸める 147">
              <a:extLst>
                <a:ext uri="{FF2B5EF4-FFF2-40B4-BE49-F238E27FC236}">
                  <a16:creationId xmlns:a16="http://schemas.microsoft.com/office/drawing/2014/main" id="{293C76BA-0268-46A5-826F-19ED4BFDB0C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伊是名村</a:t>
              </a:r>
            </a:p>
          </p:txBody>
        </p:sp>
        <p:sp>
          <p:nvSpPr>
            <p:cNvPr id="149" name="四角形: 上の 2 つの角を丸める 148">
              <a:extLst>
                <a:ext uri="{FF2B5EF4-FFF2-40B4-BE49-F238E27FC236}">
                  <a16:creationId xmlns:a16="http://schemas.microsoft.com/office/drawing/2014/main" id="{7CECE7D1-3281-47AF-AA95-7F8C1278493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0" name="グループ化 149">
            <a:extLst>
              <a:ext uri="{FF2B5EF4-FFF2-40B4-BE49-F238E27FC236}">
                <a16:creationId xmlns:a16="http://schemas.microsoft.com/office/drawing/2014/main" id="{E3A4023E-4F8E-4258-BF84-F127F2CC797C}"/>
              </a:ext>
            </a:extLst>
          </p:cNvPr>
          <p:cNvGrpSpPr/>
          <p:nvPr/>
        </p:nvGrpSpPr>
        <p:grpSpPr>
          <a:xfrm>
            <a:off x="5278392" y="1129072"/>
            <a:ext cx="720000" cy="430244"/>
            <a:chOff x="6555416" y="4900731"/>
            <a:chExt cx="720000" cy="378515"/>
          </a:xfrm>
        </p:grpSpPr>
        <p:sp>
          <p:nvSpPr>
            <p:cNvPr id="151" name="四角形: 上の 2 つの角を丸める 150">
              <a:extLst>
                <a:ext uri="{FF2B5EF4-FFF2-40B4-BE49-F238E27FC236}">
                  <a16:creationId xmlns:a16="http://schemas.microsoft.com/office/drawing/2014/main" id="{3B8EEAF5-289E-44FF-8421-AB3CE6D41BA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伊江村</a:t>
              </a:r>
            </a:p>
          </p:txBody>
        </p:sp>
        <p:sp>
          <p:nvSpPr>
            <p:cNvPr id="152" name="四角形: 上の 2 つの角を丸める 151">
              <a:extLst>
                <a:ext uri="{FF2B5EF4-FFF2-40B4-BE49-F238E27FC236}">
                  <a16:creationId xmlns:a16="http://schemas.microsoft.com/office/drawing/2014/main" id="{1A2E9E20-8856-4E47-9E1D-8909C53F2BB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3" name="グループ化 152">
            <a:extLst>
              <a:ext uri="{FF2B5EF4-FFF2-40B4-BE49-F238E27FC236}">
                <a16:creationId xmlns:a16="http://schemas.microsoft.com/office/drawing/2014/main" id="{1417DFA3-B8A3-4367-8F37-76190C8A61EB}"/>
              </a:ext>
            </a:extLst>
          </p:cNvPr>
          <p:cNvGrpSpPr/>
          <p:nvPr/>
        </p:nvGrpSpPr>
        <p:grpSpPr>
          <a:xfrm>
            <a:off x="4095286" y="3578657"/>
            <a:ext cx="720000" cy="430244"/>
            <a:chOff x="6555416" y="4900731"/>
            <a:chExt cx="720000" cy="378515"/>
          </a:xfrm>
        </p:grpSpPr>
        <p:sp>
          <p:nvSpPr>
            <p:cNvPr id="154" name="四角形: 上の 2 つの角を丸める 153">
              <a:extLst>
                <a:ext uri="{FF2B5EF4-FFF2-40B4-BE49-F238E27FC236}">
                  <a16:creationId xmlns:a16="http://schemas.microsoft.com/office/drawing/2014/main" id="{F9C48FA2-0FF0-438E-8A63-F0B4CB92034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渡嘉敷村</a:t>
              </a:r>
            </a:p>
          </p:txBody>
        </p:sp>
        <p:sp>
          <p:nvSpPr>
            <p:cNvPr id="155" name="四角形: 上の 2 つの角を丸める 154">
              <a:extLst>
                <a:ext uri="{FF2B5EF4-FFF2-40B4-BE49-F238E27FC236}">
                  <a16:creationId xmlns:a16="http://schemas.microsoft.com/office/drawing/2014/main" id="{6E78E628-2BD8-421C-84AE-EC2DD15F02C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6" name="グループ化 155">
            <a:extLst>
              <a:ext uri="{FF2B5EF4-FFF2-40B4-BE49-F238E27FC236}">
                <a16:creationId xmlns:a16="http://schemas.microsoft.com/office/drawing/2014/main" id="{A2BACB4F-AA6F-4E63-BB2F-40BED292F828}"/>
              </a:ext>
            </a:extLst>
          </p:cNvPr>
          <p:cNvGrpSpPr/>
          <p:nvPr/>
        </p:nvGrpSpPr>
        <p:grpSpPr>
          <a:xfrm>
            <a:off x="3331888" y="3578657"/>
            <a:ext cx="720000" cy="430244"/>
            <a:chOff x="6555416" y="4900731"/>
            <a:chExt cx="720000" cy="378515"/>
          </a:xfrm>
        </p:grpSpPr>
        <p:sp>
          <p:nvSpPr>
            <p:cNvPr id="157" name="四角形: 上の 2 つの角を丸める 156">
              <a:extLst>
                <a:ext uri="{FF2B5EF4-FFF2-40B4-BE49-F238E27FC236}">
                  <a16:creationId xmlns:a16="http://schemas.microsoft.com/office/drawing/2014/main" id="{9FD28857-3B3B-4F29-BC9D-52647863811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座間味村</a:t>
              </a:r>
            </a:p>
          </p:txBody>
        </p:sp>
        <p:sp>
          <p:nvSpPr>
            <p:cNvPr id="158" name="四角形: 上の 2 つの角を丸める 157">
              <a:extLst>
                <a:ext uri="{FF2B5EF4-FFF2-40B4-BE49-F238E27FC236}">
                  <a16:creationId xmlns:a16="http://schemas.microsoft.com/office/drawing/2014/main" id="{3BF271A8-B31C-4490-B587-760F2C01699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9" name="グループ化 158">
            <a:extLst>
              <a:ext uri="{FF2B5EF4-FFF2-40B4-BE49-F238E27FC236}">
                <a16:creationId xmlns:a16="http://schemas.microsoft.com/office/drawing/2014/main" id="{24EE4903-1267-45AD-AEEB-500DE1F63A26}"/>
              </a:ext>
            </a:extLst>
          </p:cNvPr>
          <p:cNvGrpSpPr/>
          <p:nvPr/>
        </p:nvGrpSpPr>
        <p:grpSpPr>
          <a:xfrm>
            <a:off x="7686032" y="447528"/>
            <a:ext cx="720000" cy="430244"/>
            <a:chOff x="6555416" y="4900731"/>
            <a:chExt cx="720000" cy="378515"/>
          </a:xfrm>
        </p:grpSpPr>
        <p:sp>
          <p:nvSpPr>
            <p:cNvPr id="160" name="四角形: 上の 2 つの角を丸める 159">
              <a:extLst>
                <a:ext uri="{FF2B5EF4-FFF2-40B4-BE49-F238E27FC236}">
                  <a16:creationId xmlns:a16="http://schemas.microsoft.com/office/drawing/2014/main" id="{CEC4E338-6681-4CD0-9FDC-67F3817AFB5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国頭村</a:t>
              </a:r>
            </a:p>
          </p:txBody>
        </p:sp>
        <p:sp>
          <p:nvSpPr>
            <p:cNvPr id="161" name="四角形: 上の 2 つの角を丸める 160">
              <a:extLst>
                <a:ext uri="{FF2B5EF4-FFF2-40B4-BE49-F238E27FC236}">
                  <a16:creationId xmlns:a16="http://schemas.microsoft.com/office/drawing/2014/main" id="{879CBF0E-86F0-4BEB-8C70-ECC69747BF9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2" name="グループ化 161">
            <a:extLst>
              <a:ext uri="{FF2B5EF4-FFF2-40B4-BE49-F238E27FC236}">
                <a16:creationId xmlns:a16="http://schemas.microsoft.com/office/drawing/2014/main" id="{088B775B-217E-4A72-BF30-D093C9F5C8EF}"/>
              </a:ext>
            </a:extLst>
          </p:cNvPr>
          <p:cNvGrpSpPr/>
          <p:nvPr/>
        </p:nvGrpSpPr>
        <p:grpSpPr>
          <a:xfrm>
            <a:off x="7979646" y="929894"/>
            <a:ext cx="720000" cy="430244"/>
            <a:chOff x="6555416" y="4900731"/>
            <a:chExt cx="720000" cy="378515"/>
          </a:xfrm>
        </p:grpSpPr>
        <p:sp>
          <p:nvSpPr>
            <p:cNvPr id="163" name="四角形: 上の 2 つの角を丸める 162">
              <a:extLst>
                <a:ext uri="{FF2B5EF4-FFF2-40B4-BE49-F238E27FC236}">
                  <a16:creationId xmlns:a16="http://schemas.microsoft.com/office/drawing/2014/main" id="{4C06C50D-E8CA-4DBF-BF44-0276A817A00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東村</a:t>
              </a:r>
            </a:p>
          </p:txBody>
        </p:sp>
        <p:sp>
          <p:nvSpPr>
            <p:cNvPr id="164" name="四角形: 上の 2 つの角を丸める 163">
              <a:extLst>
                <a:ext uri="{FF2B5EF4-FFF2-40B4-BE49-F238E27FC236}">
                  <a16:creationId xmlns:a16="http://schemas.microsoft.com/office/drawing/2014/main" id="{0A5DD787-C8D3-4AF9-AC3C-A8B05674184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5" name="グループ化 164">
            <a:extLst>
              <a:ext uri="{FF2B5EF4-FFF2-40B4-BE49-F238E27FC236}">
                <a16:creationId xmlns:a16="http://schemas.microsoft.com/office/drawing/2014/main" id="{770EAEF3-0D54-4E0C-AAA6-59BC78A2831C}"/>
              </a:ext>
            </a:extLst>
          </p:cNvPr>
          <p:cNvGrpSpPr/>
          <p:nvPr/>
        </p:nvGrpSpPr>
        <p:grpSpPr>
          <a:xfrm>
            <a:off x="7216248" y="929894"/>
            <a:ext cx="720000" cy="430244"/>
            <a:chOff x="6555416" y="4900731"/>
            <a:chExt cx="720000" cy="378515"/>
          </a:xfrm>
        </p:grpSpPr>
        <p:sp>
          <p:nvSpPr>
            <p:cNvPr id="166" name="四角形: 上の 2 つの角を丸める 165">
              <a:extLst>
                <a:ext uri="{FF2B5EF4-FFF2-40B4-BE49-F238E27FC236}">
                  <a16:creationId xmlns:a16="http://schemas.microsoft.com/office/drawing/2014/main" id="{452E3E85-F9B5-45D7-867F-069D93015F0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大宜味村</a:t>
              </a:r>
            </a:p>
          </p:txBody>
        </p:sp>
        <p:sp>
          <p:nvSpPr>
            <p:cNvPr id="167" name="四角形: 上の 2 つの角を丸める 166">
              <a:extLst>
                <a:ext uri="{FF2B5EF4-FFF2-40B4-BE49-F238E27FC236}">
                  <a16:creationId xmlns:a16="http://schemas.microsoft.com/office/drawing/2014/main" id="{3809BC6C-2DCF-41B1-AD9B-2E3E61A559B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8" name="グループ化 167">
            <a:extLst>
              <a:ext uri="{FF2B5EF4-FFF2-40B4-BE49-F238E27FC236}">
                <a16:creationId xmlns:a16="http://schemas.microsoft.com/office/drawing/2014/main" id="{6DEAEAB7-6F76-4B3F-B392-8CA9865CA1AB}"/>
              </a:ext>
            </a:extLst>
          </p:cNvPr>
          <p:cNvGrpSpPr/>
          <p:nvPr/>
        </p:nvGrpSpPr>
        <p:grpSpPr>
          <a:xfrm>
            <a:off x="6998134" y="1395449"/>
            <a:ext cx="720000" cy="430244"/>
            <a:chOff x="6555416" y="4900731"/>
            <a:chExt cx="720000" cy="378515"/>
          </a:xfrm>
        </p:grpSpPr>
        <p:sp>
          <p:nvSpPr>
            <p:cNvPr id="169" name="四角形: 上の 2 つの角を丸める 168">
              <a:extLst>
                <a:ext uri="{FF2B5EF4-FFF2-40B4-BE49-F238E27FC236}">
                  <a16:creationId xmlns:a16="http://schemas.microsoft.com/office/drawing/2014/main" id="{7FB0224A-1BE6-42D6-BF66-C5ACA7C82BC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今帰仁村</a:t>
              </a:r>
            </a:p>
          </p:txBody>
        </p:sp>
        <p:sp>
          <p:nvSpPr>
            <p:cNvPr id="170" name="四角形: 上の 2 つの角を丸める 169">
              <a:extLst>
                <a:ext uri="{FF2B5EF4-FFF2-40B4-BE49-F238E27FC236}">
                  <a16:creationId xmlns:a16="http://schemas.microsoft.com/office/drawing/2014/main" id="{EB08422D-03A8-467A-AC77-A2FDEE466F8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13EAEA24-1EF8-401B-9C92-971EEA028359}"/>
              </a:ext>
            </a:extLst>
          </p:cNvPr>
          <p:cNvGrpSpPr/>
          <p:nvPr/>
        </p:nvGrpSpPr>
        <p:grpSpPr>
          <a:xfrm>
            <a:off x="6234736" y="1395449"/>
            <a:ext cx="720000" cy="430244"/>
            <a:chOff x="6555416" y="4900731"/>
            <a:chExt cx="720000" cy="378515"/>
          </a:xfrm>
        </p:grpSpPr>
        <p:sp>
          <p:nvSpPr>
            <p:cNvPr id="172" name="四角形: 上の 2 つの角を丸める 171">
              <a:extLst>
                <a:ext uri="{FF2B5EF4-FFF2-40B4-BE49-F238E27FC236}">
                  <a16:creationId xmlns:a16="http://schemas.microsoft.com/office/drawing/2014/main" id="{08E1B55A-5D26-44A3-8F7D-9EEEC39988C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本部町</a:t>
              </a:r>
            </a:p>
          </p:txBody>
        </p:sp>
        <p:sp>
          <p:nvSpPr>
            <p:cNvPr id="173" name="四角形: 上の 2 つの角を丸める 172">
              <a:extLst>
                <a:ext uri="{FF2B5EF4-FFF2-40B4-BE49-F238E27FC236}">
                  <a16:creationId xmlns:a16="http://schemas.microsoft.com/office/drawing/2014/main" id="{FBADE502-B850-4B14-A301-E359772DCB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4" name="グループ化 173">
            <a:extLst>
              <a:ext uri="{FF2B5EF4-FFF2-40B4-BE49-F238E27FC236}">
                <a16:creationId xmlns:a16="http://schemas.microsoft.com/office/drawing/2014/main" id="{C59C5795-586D-47E6-BEA7-DFC96697C0D0}"/>
              </a:ext>
            </a:extLst>
          </p:cNvPr>
          <p:cNvGrpSpPr/>
          <p:nvPr/>
        </p:nvGrpSpPr>
        <p:grpSpPr>
          <a:xfrm>
            <a:off x="6134068" y="4175381"/>
            <a:ext cx="720000" cy="430244"/>
            <a:chOff x="6555416" y="4900731"/>
            <a:chExt cx="720000" cy="378515"/>
          </a:xfrm>
        </p:grpSpPr>
        <p:sp>
          <p:nvSpPr>
            <p:cNvPr id="175" name="四角形: 上の 2 つの角を丸める 174">
              <a:extLst>
                <a:ext uri="{FF2B5EF4-FFF2-40B4-BE49-F238E27FC236}">
                  <a16:creationId xmlns:a16="http://schemas.microsoft.com/office/drawing/2014/main" id="{BD78CC1D-13CA-4FCB-88CB-C18827C737C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八重瀬町</a:t>
              </a:r>
            </a:p>
          </p:txBody>
        </p:sp>
        <p:sp>
          <p:nvSpPr>
            <p:cNvPr id="176" name="四角形: 上の 2 つの角を丸める 175">
              <a:extLst>
                <a:ext uri="{FF2B5EF4-FFF2-40B4-BE49-F238E27FC236}">
                  <a16:creationId xmlns:a16="http://schemas.microsoft.com/office/drawing/2014/main" id="{107F4D6C-5255-4538-8401-B0D68DE9D07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77" name="グループ化 176">
            <a:extLst>
              <a:ext uri="{FF2B5EF4-FFF2-40B4-BE49-F238E27FC236}">
                <a16:creationId xmlns:a16="http://schemas.microsoft.com/office/drawing/2014/main" id="{F42F23B7-1B57-4137-A316-977CBF2C50AE}"/>
              </a:ext>
            </a:extLst>
          </p:cNvPr>
          <p:cNvGrpSpPr/>
          <p:nvPr/>
        </p:nvGrpSpPr>
        <p:grpSpPr>
          <a:xfrm>
            <a:off x="5370670" y="4175381"/>
            <a:ext cx="720000" cy="430244"/>
            <a:chOff x="6555416" y="4900731"/>
            <a:chExt cx="720000" cy="378515"/>
          </a:xfrm>
        </p:grpSpPr>
        <p:sp>
          <p:nvSpPr>
            <p:cNvPr id="178" name="四角形: 上の 2 つの角を丸める 177">
              <a:extLst>
                <a:ext uri="{FF2B5EF4-FFF2-40B4-BE49-F238E27FC236}">
                  <a16:creationId xmlns:a16="http://schemas.microsoft.com/office/drawing/2014/main" id="{D8A64BD6-B9A1-4FBB-8E1E-0F225BA6DD2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糸満市</a:t>
              </a:r>
            </a:p>
          </p:txBody>
        </p:sp>
        <p:sp>
          <p:nvSpPr>
            <p:cNvPr id="179" name="四角形: 上の 2 つの角を丸める 178">
              <a:extLst>
                <a:ext uri="{FF2B5EF4-FFF2-40B4-BE49-F238E27FC236}">
                  <a16:creationId xmlns:a16="http://schemas.microsoft.com/office/drawing/2014/main" id="{46A7E8C9-26E4-4244-BB81-00B101B8E22A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0" name="グループ化 179">
            <a:extLst>
              <a:ext uri="{FF2B5EF4-FFF2-40B4-BE49-F238E27FC236}">
                <a16:creationId xmlns:a16="http://schemas.microsoft.com/office/drawing/2014/main" id="{918ECE39-C44C-4B20-802C-9702B1E66674}"/>
              </a:ext>
            </a:extLst>
          </p:cNvPr>
          <p:cNvGrpSpPr/>
          <p:nvPr/>
        </p:nvGrpSpPr>
        <p:grpSpPr>
          <a:xfrm>
            <a:off x="6201180" y="1865267"/>
            <a:ext cx="720000" cy="430244"/>
            <a:chOff x="6555416" y="4900731"/>
            <a:chExt cx="720000" cy="378515"/>
          </a:xfrm>
        </p:grpSpPr>
        <p:sp>
          <p:nvSpPr>
            <p:cNvPr id="181" name="四角形: 上の 2 つの角を丸める 180">
              <a:extLst>
                <a:ext uri="{FF2B5EF4-FFF2-40B4-BE49-F238E27FC236}">
                  <a16:creationId xmlns:a16="http://schemas.microsoft.com/office/drawing/2014/main" id="{4F815531-4555-462E-B92C-A37FD4D3F3B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名護市</a:t>
              </a:r>
            </a:p>
          </p:txBody>
        </p:sp>
        <p:sp>
          <p:nvSpPr>
            <p:cNvPr id="182" name="四角形: 上の 2 つの角を丸める 181">
              <a:extLst>
                <a:ext uri="{FF2B5EF4-FFF2-40B4-BE49-F238E27FC236}">
                  <a16:creationId xmlns:a16="http://schemas.microsoft.com/office/drawing/2014/main" id="{5FCC5773-8FEC-4D00-AFF6-4946AB89083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3" name="グループ化 182">
            <a:extLst>
              <a:ext uri="{FF2B5EF4-FFF2-40B4-BE49-F238E27FC236}">
                <a16:creationId xmlns:a16="http://schemas.microsoft.com/office/drawing/2014/main" id="{2D8882F3-7C70-4992-A3AE-9437F97B5335}"/>
              </a:ext>
            </a:extLst>
          </p:cNvPr>
          <p:cNvGrpSpPr/>
          <p:nvPr/>
        </p:nvGrpSpPr>
        <p:grpSpPr>
          <a:xfrm>
            <a:off x="5437782" y="1865267"/>
            <a:ext cx="720000" cy="430244"/>
            <a:chOff x="6555416" y="4900731"/>
            <a:chExt cx="720000" cy="378515"/>
          </a:xfrm>
        </p:grpSpPr>
        <p:sp>
          <p:nvSpPr>
            <p:cNvPr id="184" name="四角形: 上の 2 つの角を丸める 183">
              <a:extLst>
                <a:ext uri="{FF2B5EF4-FFF2-40B4-BE49-F238E27FC236}">
                  <a16:creationId xmlns:a16="http://schemas.microsoft.com/office/drawing/2014/main" id="{BA190123-A1A1-4C1A-B579-41BD6E33CA9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恩納村</a:t>
              </a:r>
            </a:p>
          </p:txBody>
        </p:sp>
        <p:sp>
          <p:nvSpPr>
            <p:cNvPr id="185" name="四角形: 上の 2 つの角を丸める 184">
              <a:extLst>
                <a:ext uri="{FF2B5EF4-FFF2-40B4-BE49-F238E27FC236}">
                  <a16:creationId xmlns:a16="http://schemas.microsoft.com/office/drawing/2014/main" id="{24D65385-C932-4A94-94C2-BC79356B46A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79843017-0A3D-45F0-B7BD-D1126AAA99F8}"/>
              </a:ext>
            </a:extLst>
          </p:cNvPr>
          <p:cNvGrpSpPr/>
          <p:nvPr/>
        </p:nvGrpSpPr>
        <p:grpSpPr>
          <a:xfrm>
            <a:off x="7761532" y="1395449"/>
            <a:ext cx="720000" cy="430244"/>
            <a:chOff x="6555416" y="4900731"/>
            <a:chExt cx="720000" cy="378515"/>
          </a:xfrm>
        </p:grpSpPr>
        <p:sp>
          <p:nvSpPr>
            <p:cNvPr id="187" name="四角形: 上の 2 つの角を丸める 186">
              <a:extLst>
                <a:ext uri="{FF2B5EF4-FFF2-40B4-BE49-F238E27FC236}">
                  <a16:creationId xmlns:a16="http://schemas.microsoft.com/office/drawing/2014/main" id="{746202DD-269A-4D56-8258-937DBAF8004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宜野座村</a:t>
              </a:r>
            </a:p>
          </p:txBody>
        </p:sp>
        <p:sp>
          <p:nvSpPr>
            <p:cNvPr id="188" name="四角形: 上の 2 つの角を丸める 187">
              <a:extLst>
                <a:ext uri="{FF2B5EF4-FFF2-40B4-BE49-F238E27FC236}">
                  <a16:creationId xmlns:a16="http://schemas.microsoft.com/office/drawing/2014/main" id="{A36F4ECA-E5EA-4C29-9D74-4A555F74A45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89" name="グループ化 188">
            <a:extLst>
              <a:ext uri="{FF2B5EF4-FFF2-40B4-BE49-F238E27FC236}">
                <a16:creationId xmlns:a16="http://schemas.microsoft.com/office/drawing/2014/main" id="{8B65B0A7-89A9-4D6E-B090-44E274D89AB3}"/>
              </a:ext>
            </a:extLst>
          </p:cNvPr>
          <p:cNvGrpSpPr/>
          <p:nvPr/>
        </p:nvGrpSpPr>
        <p:grpSpPr>
          <a:xfrm>
            <a:off x="5973692" y="3705598"/>
            <a:ext cx="720000" cy="430244"/>
            <a:chOff x="6555416" y="4900731"/>
            <a:chExt cx="720000" cy="378515"/>
          </a:xfrm>
        </p:grpSpPr>
        <p:sp>
          <p:nvSpPr>
            <p:cNvPr id="190" name="四角形: 上の 2 つの角を丸める 189">
              <a:extLst>
                <a:ext uri="{FF2B5EF4-FFF2-40B4-BE49-F238E27FC236}">
                  <a16:creationId xmlns:a16="http://schemas.microsoft.com/office/drawing/2014/main" id="{D4EF1F0B-B005-43CA-9E3A-ABA20B29B14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南風原町</a:t>
              </a:r>
            </a:p>
          </p:txBody>
        </p:sp>
        <p:sp>
          <p:nvSpPr>
            <p:cNvPr id="191" name="四角形: 上の 2 つの角を丸める 190">
              <a:extLst>
                <a:ext uri="{FF2B5EF4-FFF2-40B4-BE49-F238E27FC236}">
                  <a16:creationId xmlns:a16="http://schemas.microsoft.com/office/drawing/2014/main" id="{741D6361-18FB-4B6D-9240-F02F8DFC072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2" name="グループ化 191">
            <a:extLst>
              <a:ext uri="{FF2B5EF4-FFF2-40B4-BE49-F238E27FC236}">
                <a16:creationId xmlns:a16="http://schemas.microsoft.com/office/drawing/2014/main" id="{B5C3B346-9DD5-474C-AE32-E3BFE3C90A45}"/>
              </a:ext>
            </a:extLst>
          </p:cNvPr>
          <p:cNvGrpSpPr/>
          <p:nvPr/>
        </p:nvGrpSpPr>
        <p:grpSpPr>
          <a:xfrm>
            <a:off x="5210294" y="3705598"/>
            <a:ext cx="720000" cy="430244"/>
            <a:chOff x="6555416" y="4900731"/>
            <a:chExt cx="720000" cy="378515"/>
          </a:xfrm>
        </p:grpSpPr>
        <p:sp>
          <p:nvSpPr>
            <p:cNvPr id="193" name="四角形: 上の 2 つの角を丸める 192">
              <a:extLst>
                <a:ext uri="{FF2B5EF4-FFF2-40B4-BE49-F238E27FC236}">
                  <a16:creationId xmlns:a16="http://schemas.microsoft.com/office/drawing/2014/main" id="{F108B928-2004-41D7-A4A4-5B644B4CC69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豊見城市</a:t>
              </a:r>
            </a:p>
          </p:txBody>
        </p:sp>
        <p:sp>
          <p:nvSpPr>
            <p:cNvPr id="194" name="四角形: 上の 2 つの角を丸める 193">
              <a:extLst>
                <a:ext uri="{FF2B5EF4-FFF2-40B4-BE49-F238E27FC236}">
                  <a16:creationId xmlns:a16="http://schemas.microsoft.com/office/drawing/2014/main" id="{4E003352-30FD-4267-ACDC-2E0F883A1EE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5" name="グループ化 194">
            <a:extLst>
              <a:ext uri="{FF2B5EF4-FFF2-40B4-BE49-F238E27FC236}">
                <a16:creationId xmlns:a16="http://schemas.microsoft.com/office/drawing/2014/main" id="{2233E7FE-7A95-49C7-842B-ED9AE105972A}"/>
              </a:ext>
            </a:extLst>
          </p:cNvPr>
          <p:cNvGrpSpPr/>
          <p:nvPr/>
        </p:nvGrpSpPr>
        <p:grpSpPr>
          <a:xfrm>
            <a:off x="6720311" y="3705598"/>
            <a:ext cx="720000" cy="430244"/>
            <a:chOff x="6555416" y="4900731"/>
            <a:chExt cx="720000" cy="378515"/>
          </a:xfrm>
        </p:grpSpPr>
        <p:sp>
          <p:nvSpPr>
            <p:cNvPr id="196" name="四角形: 上の 2 つの角を丸める 195">
              <a:extLst>
                <a:ext uri="{FF2B5EF4-FFF2-40B4-BE49-F238E27FC236}">
                  <a16:creationId xmlns:a16="http://schemas.microsoft.com/office/drawing/2014/main" id="{11B0BAEE-95DC-4A2E-9AFC-6854ED49BED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南城市</a:t>
              </a:r>
            </a:p>
          </p:txBody>
        </p:sp>
        <p:sp>
          <p:nvSpPr>
            <p:cNvPr id="197" name="四角形: 上の 2 つの角を丸める 196">
              <a:extLst>
                <a:ext uri="{FF2B5EF4-FFF2-40B4-BE49-F238E27FC236}">
                  <a16:creationId xmlns:a16="http://schemas.microsoft.com/office/drawing/2014/main" id="{72B364FA-4FB3-46CE-835A-186CBD12748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6D1E58C2-BDBE-482D-AE89-87ABA86E0296}"/>
              </a:ext>
            </a:extLst>
          </p:cNvPr>
          <p:cNvGrpSpPr/>
          <p:nvPr/>
        </p:nvGrpSpPr>
        <p:grpSpPr>
          <a:xfrm>
            <a:off x="5973692" y="3244203"/>
            <a:ext cx="720000" cy="430244"/>
            <a:chOff x="6555416" y="4900731"/>
            <a:chExt cx="720000" cy="378515"/>
          </a:xfrm>
        </p:grpSpPr>
        <p:sp>
          <p:nvSpPr>
            <p:cNvPr id="199" name="四角形: 上の 2 つの角を丸める 198">
              <a:extLst>
                <a:ext uri="{FF2B5EF4-FFF2-40B4-BE49-F238E27FC236}">
                  <a16:creationId xmlns:a16="http://schemas.microsoft.com/office/drawing/2014/main" id="{7C44B70F-A9BA-455F-BDAA-A57B8522D6D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西原町</a:t>
              </a:r>
            </a:p>
          </p:txBody>
        </p:sp>
        <p:sp>
          <p:nvSpPr>
            <p:cNvPr id="200" name="四角形: 上の 2 つの角を丸める 199">
              <a:extLst>
                <a:ext uri="{FF2B5EF4-FFF2-40B4-BE49-F238E27FC236}">
                  <a16:creationId xmlns:a16="http://schemas.microsoft.com/office/drawing/2014/main" id="{2E94461E-48F3-4CEA-9B0C-4132A9CBFD9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35749D2A-4C58-4D44-82CC-80C15DE67935}"/>
              </a:ext>
            </a:extLst>
          </p:cNvPr>
          <p:cNvGrpSpPr/>
          <p:nvPr/>
        </p:nvGrpSpPr>
        <p:grpSpPr>
          <a:xfrm>
            <a:off x="5210294" y="3244203"/>
            <a:ext cx="720000" cy="430244"/>
            <a:chOff x="6555416" y="4900731"/>
            <a:chExt cx="720000" cy="378515"/>
          </a:xfrm>
        </p:grpSpPr>
        <p:sp>
          <p:nvSpPr>
            <p:cNvPr id="202" name="四角形: 上の 2 つの角を丸める 201">
              <a:extLst>
                <a:ext uri="{FF2B5EF4-FFF2-40B4-BE49-F238E27FC236}">
                  <a16:creationId xmlns:a16="http://schemas.microsoft.com/office/drawing/2014/main" id="{A3C6CF71-35BC-487A-8519-00F94F0FB8F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那覇市</a:t>
              </a:r>
            </a:p>
          </p:txBody>
        </p:sp>
        <p:sp>
          <p:nvSpPr>
            <p:cNvPr id="203" name="四角形: 上の 2 つの角を丸める 202">
              <a:extLst>
                <a:ext uri="{FF2B5EF4-FFF2-40B4-BE49-F238E27FC236}">
                  <a16:creationId xmlns:a16="http://schemas.microsoft.com/office/drawing/2014/main" id="{CB23BC4D-A2FA-40EE-8FBD-0AA21361667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04" name="グループ化 203">
            <a:extLst>
              <a:ext uri="{FF2B5EF4-FFF2-40B4-BE49-F238E27FC236}">
                <a16:creationId xmlns:a16="http://schemas.microsoft.com/office/drawing/2014/main" id="{4F0167B5-24AF-4518-9C4D-6CC1A6FCE3D1}"/>
              </a:ext>
            </a:extLst>
          </p:cNvPr>
          <p:cNvGrpSpPr/>
          <p:nvPr/>
        </p:nvGrpSpPr>
        <p:grpSpPr>
          <a:xfrm>
            <a:off x="6720311" y="3244203"/>
            <a:ext cx="720000" cy="430244"/>
            <a:chOff x="6555416" y="4900731"/>
            <a:chExt cx="720000" cy="378515"/>
          </a:xfrm>
        </p:grpSpPr>
        <p:sp>
          <p:nvSpPr>
            <p:cNvPr id="205" name="四角形: 上の 2 つの角を丸める 204">
              <a:extLst>
                <a:ext uri="{FF2B5EF4-FFF2-40B4-BE49-F238E27FC236}">
                  <a16:creationId xmlns:a16="http://schemas.microsoft.com/office/drawing/2014/main" id="{463D01C2-5BAE-47AA-989C-B123FFDD098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与那原町</a:t>
              </a:r>
            </a:p>
          </p:txBody>
        </p:sp>
        <p:sp>
          <p:nvSpPr>
            <p:cNvPr id="206" name="四角形: 上の 2 つの角を丸める 205">
              <a:extLst>
                <a:ext uri="{FF2B5EF4-FFF2-40B4-BE49-F238E27FC236}">
                  <a16:creationId xmlns:a16="http://schemas.microsoft.com/office/drawing/2014/main" id="{C48CDCC4-7671-4167-B858-61E39E4FE69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9" name="グループ化 248">
            <a:extLst>
              <a:ext uri="{FF2B5EF4-FFF2-40B4-BE49-F238E27FC236}">
                <a16:creationId xmlns:a16="http://schemas.microsoft.com/office/drawing/2014/main" id="{21EE7DEA-D684-475A-9B68-7690257B4B94}"/>
              </a:ext>
            </a:extLst>
          </p:cNvPr>
          <p:cNvGrpSpPr/>
          <p:nvPr/>
        </p:nvGrpSpPr>
        <p:grpSpPr>
          <a:xfrm>
            <a:off x="5629743" y="2327767"/>
            <a:ext cx="720000" cy="430244"/>
            <a:chOff x="6555416" y="4900731"/>
            <a:chExt cx="720000" cy="378515"/>
          </a:xfrm>
        </p:grpSpPr>
        <p:sp>
          <p:nvSpPr>
            <p:cNvPr id="250" name="四角形: 上の 2 つの角を丸める 249">
              <a:extLst>
                <a:ext uri="{FF2B5EF4-FFF2-40B4-BE49-F238E27FC236}">
                  <a16:creationId xmlns:a16="http://schemas.microsoft.com/office/drawing/2014/main" id="{F41ACA2D-9AB9-47D4-9F70-EEA47A71AA9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嘉手納町</a:t>
              </a:r>
            </a:p>
          </p:txBody>
        </p:sp>
        <p:sp>
          <p:nvSpPr>
            <p:cNvPr id="251" name="四角形: 上の 2 つの角を丸める 250">
              <a:extLst>
                <a:ext uri="{FF2B5EF4-FFF2-40B4-BE49-F238E27FC236}">
                  <a16:creationId xmlns:a16="http://schemas.microsoft.com/office/drawing/2014/main" id="{783367D3-CD58-41B1-8A7B-67201EDE17F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2" name="グループ化 251">
            <a:extLst>
              <a:ext uri="{FF2B5EF4-FFF2-40B4-BE49-F238E27FC236}">
                <a16:creationId xmlns:a16="http://schemas.microsoft.com/office/drawing/2014/main" id="{37646495-2A8B-4D52-B6BA-0EA3DAC6C8D7}"/>
              </a:ext>
            </a:extLst>
          </p:cNvPr>
          <p:cNvGrpSpPr/>
          <p:nvPr/>
        </p:nvGrpSpPr>
        <p:grpSpPr>
          <a:xfrm>
            <a:off x="4866345" y="2327767"/>
            <a:ext cx="720000" cy="430244"/>
            <a:chOff x="6555416" y="4900731"/>
            <a:chExt cx="720000" cy="378515"/>
          </a:xfrm>
        </p:grpSpPr>
        <p:sp>
          <p:nvSpPr>
            <p:cNvPr id="253" name="四角形: 上の 2 つの角を丸める 252">
              <a:extLst>
                <a:ext uri="{FF2B5EF4-FFF2-40B4-BE49-F238E27FC236}">
                  <a16:creationId xmlns:a16="http://schemas.microsoft.com/office/drawing/2014/main" id="{AEBFA3DE-8B75-43D1-B095-55D9ED36B27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北谷町</a:t>
              </a:r>
            </a:p>
          </p:txBody>
        </p:sp>
        <p:sp>
          <p:nvSpPr>
            <p:cNvPr id="254" name="四角形: 上の 2 つの角を丸める 253">
              <a:extLst>
                <a:ext uri="{FF2B5EF4-FFF2-40B4-BE49-F238E27FC236}">
                  <a16:creationId xmlns:a16="http://schemas.microsoft.com/office/drawing/2014/main" id="{CE749538-AFE3-41A5-9154-E7B8051E2EA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5" name="グループ化 254">
            <a:extLst>
              <a:ext uri="{FF2B5EF4-FFF2-40B4-BE49-F238E27FC236}">
                <a16:creationId xmlns:a16="http://schemas.microsoft.com/office/drawing/2014/main" id="{584336BA-E990-4F13-AD01-2085E11ACBB7}"/>
              </a:ext>
            </a:extLst>
          </p:cNvPr>
          <p:cNvGrpSpPr/>
          <p:nvPr/>
        </p:nvGrpSpPr>
        <p:grpSpPr>
          <a:xfrm>
            <a:off x="6669977" y="2327767"/>
            <a:ext cx="720000" cy="430244"/>
            <a:chOff x="6555416" y="4900731"/>
            <a:chExt cx="720000" cy="378515"/>
          </a:xfrm>
        </p:grpSpPr>
        <p:sp>
          <p:nvSpPr>
            <p:cNvPr id="256" name="四角形: 上の 2 つの角を丸める 255">
              <a:extLst>
                <a:ext uri="{FF2B5EF4-FFF2-40B4-BE49-F238E27FC236}">
                  <a16:creationId xmlns:a16="http://schemas.microsoft.com/office/drawing/2014/main" id="{E1043284-ED20-4092-BF12-A2038F54DD6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沖縄市</a:t>
              </a:r>
            </a:p>
          </p:txBody>
        </p:sp>
        <p:sp>
          <p:nvSpPr>
            <p:cNvPr id="257" name="四角形: 上の 2 つの角を丸める 256">
              <a:extLst>
                <a:ext uri="{FF2B5EF4-FFF2-40B4-BE49-F238E27FC236}">
                  <a16:creationId xmlns:a16="http://schemas.microsoft.com/office/drawing/2014/main" id="{D86032E7-B593-40BC-B4E7-F043E91AF68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8" name="グループ化 257">
            <a:extLst>
              <a:ext uri="{FF2B5EF4-FFF2-40B4-BE49-F238E27FC236}">
                <a16:creationId xmlns:a16="http://schemas.microsoft.com/office/drawing/2014/main" id="{D7342853-62F7-4EB1-ACAB-BF3B306B5D8A}"/>
              </a:ext>
            </a:extLst>
          </p:cNvPr>
          <p:cNvGrpSpPr/>
          <p:nvPr/>
        </p:nvGrpSpPr>
        <p:grpSpPr>
          <a:xfrm>
            <a:off x="6955202" y="1857984"/>
            <a:ext cx="720000" cy="430244"/>
            <a:chOff x="6555416" y="4900731"/>
            <a:chExt cx="720000" cy="378515"/>
          </a:xfrm>
        </p:grpSpPr>
        <p:sp>
          <p:nvSpPr>
            <p:cNvPr id="259" name="四角形: 上の 2 つの角を丸める 258">
              <a:extLst>
                <a:ext uri="{FF2B5EF4-FFF2-40B4-BE49-F238E27FC236}">
                  <a16:creationId xmlns:a16="http://schemas.microsoft.com/office/drawing/2014/main" id="{12A20AD3-68DF-4D60-B1B2-8285B53C18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金武町</a:t>
              </a:r>
            </a:p>
          </p:txBody>
        </p:sp>
        <p:sp>
          <p:nvSpPr>
            <p:cNvPr id="260" name="四角形: 上の 2 つの角を丸める 259">
              <a:extLst>
                <a:ext uri="{FF2B5EF4-FFF2-40B4-BE49-F238E27FC236}">
                  <a16:creationId xmlns:a16="http://schemas.microsoft.com/office/drawing/2014/main" id="{BF829A9B-D344-49CC-9F63-0AB728C5772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1" name="グループ化 260">
            <a:extLst>
              <a:ext uri="{FF2B5EF4-FFF2-40B4-BE49-F238E27FC236}">
                <a16:creationId xmlns:a16="http://schemas.microsoft.com/office/drawing/2014/main" id="{18CF8ABC-85E0-4EC2-A5EA-5B46AE640236}"/>
              </a:ext>
            </a:extLst>
          </p:cNvPr>
          <p:cNvGrpSpPr/>
          <p:nvPr/>
        </p:nvGrpSpPr>
        <p:grpSpPr>
          <a:xfrm>
            <a:off x="7433375" y="2327767"/>
            <a:ext cx="720000" cy="430244"/>
            <a:chOff x="6555416" y="4900731"/>
            <a:chExt cx="720000" cy="378515"/>
          </a:xfrm>
        </p:grpSpPr>
        <p:sp>
          <p:nvSpPr>
            <p:cNvPr id="262" name="四角形: 上の 2 つの角を丸める 261">
              <a:extLst>
                <a:ext uri="{FF2B5EF4-FFF2-40B4-BE49-F238E27FC236}">
                  <a16:creationId xmlns:a16="http://schemas.microsoft.com/office/drawing/2014/main" id="{951C2C60-6B88-443D-8A79-B5C67BA49FB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うるま市</a:t>
              </a:r>
            </a:p>
          </p:txBody>
        </p:sp>
        <p:sp>
          <p:nvSpPr>
            <p:cNvPr id="263" name="四角形: 上の 2 つの角を丸める 262">
              <a:extLst>
                <a:ext uri="{FF2B5EF4-FFF2-40B4-BE49-F238E27FC236}">
                  <a16:creationId xmlns:a16="http://schemas.microsoft.com/office/drawing/2014/main" id="{A8F1457F-33F9-4279-81B7-069D2B46A28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4" name="グループ化 263">
            <a:extLst>
              <a:ext uri="{FF2B5EF4-FFF2-40B4-BE49-F238E27FC236}">
                <a16:creationId xmlns:a16="http://schemas.microsoft.com/office/drawing/2014/main" id="{B030B4D2-33A8-4624-829A-80B9CDE986C4}"/>
              </a:ext>
            </a:extLst>
          </p:cNvPr>
          <p:cNvGrpSpPr/>
          <p:nvPr/>
        </p:nvGrpSpPr>
        <p:grpSpPr>
          <a:xfrm>
            <a:off x="4681787" y="1866372"/>
            <a:ext cx="720000" cy="430244"/>
            <a:chOff x="6555416" y="4900731"/>
            <a:chExt cx="720000" cy="378515"/>
          </a:xfrm>
        </p:grpSpPr>
        <p:sp>
          <p:nvSpPr>
            <p:cNvPr id="265" name="四角形: 上の 2 つの角を丸める 264">
              <a:extLst>
                <a:ext uri="{FF2B5EF4-FFF2-40B4-BE49-F238E27FC236}">
                  <a16:creationId xmlns:a16="http://schemas.microsoft.com/office/drawing/2014/main" id="{70D4338D-7D7F-4E98-91FE-2A90D4942EC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読谷村</a:t>
              </a:r>
            </a:p>
          </p:txBody>
        </p:sp>
        <p:sp>
          <p:nvSpPr>
            <p:cNvPr id="266" name="四角形: 上の 2 つの角を丸める 265">
              <a:extLst>
                <a:ext uri="{FF2B5EF4-FFF2-40B4-BE49-F238E27FC236}">
                  <a16:creationId xmlns:a16="http://schemas.microsoft.com/office/drawing/2014/main" id="{404E6799-22CF-47F5-B5DA-3383DE230F3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67" name="グループ化 266">
            <a:extLst>
              <a:ext uri="{FF2B5EF4-FFF2-40B4-BE49-F238E27FC236}">
                <a16:creationId xmlns:a16="http://schemas.microsoft.com/office/drawing/2014/main" id="{F744DCC2-388E-4681-A20A-3243B58151E8}"/>
              </a:ext>
            </a:extLst>
          </p:cNvPr>
          <p:cNvGrpSpPr/>
          <p:nvPr/>
        </p:nvGrpSpPr>
        <p:grpSpPr>
          <a:xfrm>
            <a:off x="5503908" y="2789162"/>
            <a:ext cx="720000" cy="430244"/>
            <a:chOff x="6555416" y="4900731"/>
            <a:chExt cx="720000" cy="378515"/>
          </a:xfrm>
        </p:grpSpPr>
        <p:sp>
          <p:nvSpPr>
            <p:cNvPr id="268" name="四角形: 上の 2 つの角を丸める 267">
              <a:extLst>
                <a:ext uri="{FF2B5EF4-FFF2-40B4-BE49-F238E27FC236}">
                  <a16:creationId xmlns:a16="http://schemas.microsoft.com/office/drawing/2014/main" id="{8144FD14-03D1-4F75-9F1C-C3676202785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浦添市</a:t>
              </a:r>
            </a:p>
          </p:txBody>
        </p:sp>
        <p:sp>
          <p:nvSpPr>
            <p:cNvPr id="269" name="四角形: 上の 2 つの角を丸める 268">
              <a:extLst>
                <a:ext uri="{FF2B5EF4-FFF2-40B4-BE49-F238E27FC236}">
                  <a16:creationId xmlns:a16="http://schemas.microsoft.com/office/drawing/2014/main" id="{EEFD16B2-A96A-4C5F-825B-DE2602FBB2D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0" name="グループ化 269">
            <a:extLst>
              <a:ext uri="{FF2B5EF4-FFF2-40B4-BE49-F238E27FC236}">
                <a16:creationId xmlns:a16="http://schemas.microsoft.com/office/drawing/2014/main" id="{93FF4105-E8D6-4579-9F37-196951BFB286}"/>
              </a:ext>
            </a:extLst>
          </p:cNvPr>
          <p:cNvGrpSpPr/>
          <p:nvPr/>
        </p:nvGrpSpPr>
        <p:grpSpPr>
          <a:xfrm>
            <a:off x="4740510" y="2789162"/>
            <a:ext cx="720000" cy="430244"/>
            <a:chOff x="6555416" y="4900731"/>
            <a:chExt cx="720000" cy="378515"/>
          </a:xfrm>
        </p:grpSpPr>
        <p:sp>
          <p:nvSpPr>
            <p:cNvPr id="271" name="四角形: 上の 2 つの角を丸める 270">
              <a:extLst>
                <a:ext uri="{FF2B5EF4-FFF2-40B4-BE49-F238E27FC236}">
                  <a16:creationId xmlns:a16="http://schemas.microsoft.com/office/drawing/2014/main" id="{C535C958-7414-438A-BBB0-66A3A4F4AA6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宜野湾市</a:t>
              </a:r>
            </a:p>
          </p:txBody>
        </p:sp>
        <p:sp>
          <p:nvSpPr>
            <p:cNvPr id="272" name="四角形: 上の 2 つの角を丸める 271">
              <a:extLst>
                <a:ext uri="{FF2B5EF4-FFF2-40B4-BE49-F238E27FC236}">
                  <a16:creationId xmlns:a16="http://schemas.microsoft.com/office/drawing/2014/main" id="{0A5DDAF8-39F0-43D0-8D5B-5278CB99B89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3" name="グループ化 272">
            <a:extLst>
              <a:ext uri="{FF2B5EF4-FFF2-40B4-BE49-F238E27FC236}">
                <a16:creationId xmlns:a16="http://schemas.microsoft.com/office/drawing/2014/main" id="{B6AA75C0-B3B2-4BD1-BD9B-E7ED04C276C3}"/>
              </a:ext>
            </a:extLst>
          </p:cNvPr>
          <p:cNvGrpSpPr/>
          <p:nvPr/>
        </p:nvGrpSpPr>
        <p:grpSpPr>
          <a:xfrm>
            <a:off x="6544142" y="2789162"/>
            <a:ext cx="720000" cy="430244"/>
            <a:chOff x="6555416" y="4900731"/>
            <a:chExt cx="720000" cy="378515"/>
          </a:xfrm>
        </p:grpSpPr>
        <p:sp>
          <p:nvSpPr>
            <p:cNvPr id="274" name="四角形: 上の 2 つの角を丸める 273">
              <a:extLst>
                <a:ext uri="{FF2B5EF4-FFF2-40B4-BE49-F238E27FC236}">
                  <a16:creationId xmlns:a16="http://schemas.microsoft.com/office/drawing/2014/main" id="{2D4DB316-6C2F-4001-B1B9-494D8BF5DC4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中城村</a:t>
              </a:r>
            </a:p>
          </p:txBody>
        </p:sp>
        <p:sp>
          <p:nvSpPr>
            <p:cNvPr id="275" name="四角形: 上の 2 つの角を丸める 274">
              <a:extLst>
                <a:ext uri="{FF2B5EF4-FFF2-40B4-BE49-F238E27FC236}">
                  <a16:creationId xmlns:a16="http://schemas.microsoft.com/office/drawing/2014/main" id="{0785A436-0AA5-4682-A7C7-C82BA63FDA0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6" name="グループ化 275">
            <a:extLst>
              <a:ext uri="{FF2B5EF4-FFF2-40B4-BE49-F238E27FC236}">
                <a16:creationId xmlns:a16="http://schemas.microsoft.com/office/drawing/2014/main" id="{248CE7B7-4BB3-4A40-8A17-78CC599272ED}"/>
              </a:ext>
            </a:extLst>
          </p:cNvPr>
          <p:cNvGrpSpPr/>
          <p:nvPr/>
        </p:nvGrpSpPr>
        <p:grpSpPr>
          <a:xfrm>
            <a:off x="7307540" y="2789162"/>
            <a:ext cx="720000" cy="430244"/>
            <a:chOff x="6555416" y="4900731"/>
            <a:chExt cx="720000" cy="378515"/>
          </a:xfrm>
        </p:grpSpPr>
        <p:sp>
          <p:nvSpPr>
            <p:cNvPr id="277" name="四角形: 上の 2 つの角を丸める 276">
              <a:extLst>
                <a:ext uri="{FF2B5EF4-FFF2-40B4-BE49-F238E27FC236}">
                  <a16:creationId xmlns:a16="http://schemas.microsoft.com/office/drawing/2014/main" id="{C3804548-9B47-42DE-A6AD-09ED1DC788F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solidFill>
              <a:srgbClr val="CCEC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北中城村</a:t>
              </a:r>
            </a:p>
          </p:txBody>
        </p:sp>
        <p:sp>
          <p:nvSpPr>
            <p:cNvPr id="278" name="四角形: 上の 2 つの角を丸める 277">
              <a:extLst>
                <a:ext uri="{FF2B5EF4-FFF2-40B4-BE49-F238E27FC236}">
                  <a16:creationId xmlns:a16="http://schemas.microsoft.com/office/drawing/2014/main" id="{536B630C-528F-47D1-B67E-D904F57AB86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448" name="Group 1112"/>
          <p:cNvGrpSpPr>
            <a:grpSpLocks/>
          </p:cNvGrpSpPr>
          <p:nvPr/>
        </p:nvGrpSpPr>
        <p:grpSpPr bwMode="auto">
          <a:xfrm>
            <a:off x="1030742" y="86179"/>
            <a:ext cx="7265080" cy="6685643"/>
            <a:chOff x="573" y="76"/>
            <a:chExt cx="6407" cy="5896"/>
          </a:xfrm>
        </p:grpSpPr>
        <p:sp>
          <p:nvSpPr>
            <p:cNvPr id="12183" name="Rectangle 919"/>
            <p:cNvSpPr>
              <a:spLocks noChangeArrowheads="1"/>
            </p:cNvSpPr>
            <p:nvPr/>
          </p:nvSpPr>
          <p:spPr bwMode="auto">
            <a:xfrm>
              <a:off x="4145" y="2911"/>
              <a:ext cx="57" cy="56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4" name="Rectangle 920"/>
            <p:cNvSpPr>
              <a:spLocks noChangeArrowheads="1"/>
            </p:cNvSpPr>
            <p:nvPr/>
          </p:nvSpPr>
          <p:spPr bwMode="auto">
            <a:xfrm>
              <a:off x="3522" y="2911"/>
              <a:ext cx="56" cy="56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5" name="Rectangle 921"/>
            <p:cNvSpPr>
              <a:spLocks noChangeArrowheads="1"/>
            </p:cNvSpPr>
            <p:nvPr/>
          </p:nvSpPr>
          <p:spPr bwMode="auto">
            <a:xfrm>
              <a:off x="3522" y="3024"/>
              <a:ext cx="56" cy="56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6" name="Freeform 922"/>
            <p:cNvSpPr>
              <a:spLocks/>
            </p:cNvSpPr>
            <p:nvPr/>
          </p:nvSpPr>
          <p:spPr bwMode="auto">
            <a:xfrm>
              <a:off x="3862" y="2854"/>
              <a:ext cx="113" cy="340"/>
            </a:xfrm>
            <a:custGeom>
              <a:avLst/>
              <a:gdLst>
                <a:gd name="T0" fmla="*/ 0 w 113"/>
                <a:gd name="T1" fmla="*/ 340 h 340"/>
                <a:gd name="T2" fmla="*/ 0 w 113"/>
                <a:gd name="T3" fmla="*/ 57 h 340"/>
                <a:gd name="T4" fmla="*/ 57 w 113"/>
                <a:gd name="T5" fmla="*/ 57 h 340"/>
                <a:gd name="T6" fmla="*/ 57 w 113"/>
                <a:gd name="T7" fmla="*/ 0 h 340"/>
                <a:gd name="T8" fmla="*/ 113 w 113"/>
                <a:gd name="T9" fmla="*/ 0 h 340"/>
                <a:gd name="T10" fmla="*/ 113 w 113"/>
                <a:gd name="T11" fmla="*/ 170 h 340"/>
                <a:gd name="T12" fmla="*/ 57 w 113"/>
                <a:gd name="T13" fmla="*/ 170 h 340"/>
                <a:gd name="T14" fmla="*/ 57 w 113"/>
                <a:gd name="T15" fmla="*/ 340 h 340"/>
                <a:gd name="T16" fmla="*/ 0 w 113"/>
                <a:gd name="T17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3" h="340">
                  <a:moveTo>
                    <a:pt x="0" y="340"/>
                  </a:move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13" y="0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57" y="340"/>
                  </a:lnTo>
                  <a:lnTo>
                    <a:pt x="0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7" name="Freeform 923"/>
            <p:cNvSpPr>
              <a:spLocks/>
            </p:cNvSpPr>
            <p:nvPr/>
          </p:nvSpPr>
          <p:spPr bwMode="auto">
            <a:xfrm>
              <a:off x="3692" y="2797"/>
              <a:ext cx="170" cy="170"/>
            </a:xfrm>
            <a:custGeom>
              <a:avLst/>
              <a:gdLst>
                <a:gd name="T0" fmla="*/ 170 w 170"/>
                <a:gd name="T1" fmla="*/ 0 h 170"/>
                <a:gd name="T2" fmla="*/ 56 w 170"/>
                <a:gd name="T3" fmla="*/ 0 h 170"/>
                <a:gd name="T4" fmla="*/ 56 w 170"/>
                <a:gd name="T5" fmla="*/ 57 h 170"/>
                <a:gd name="T6" fmla="*/ 0 w 170"/>
                <a:gd name="T7" fmla="*/ 57 h 170"/>
                <a:gd name="T8" fmla="*/ 0 w 170"/>
                <a:gd name="T9" fmla="*/ 114 h 170"/>
                <a:gd name="T10" fmla="*/ 56 w 170"/>
                <a:gd name="T11" fmla="*/ 114 h 170"/>
                <a:gd name="T12" fmla="*/ 56 w 170"/>
                <a:gd name="T13" fmla="*/ 170 h 170"/>
                <a:gd name="T14" fmla="*/ 113 w 170"/>
                <a:gd name="T15" fmla="*/ 170 h 170"/>
                <a:gd name="T16" fmla="*/ 113 w 170"/>
                <a:gd name="T17" fmla="*/ 57 h 170"/>
                <a:gd name="T18" fmla="*/ 170 w 170"/>
                <a:gd name="T19" fmla="*/ 57 h 170"/>
                <a:gd name="T20" fmla="*/ 170 w 170"/>
                <a:gd name="T21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170">
                  <a:moveTo>
                    <a:pt x="170" y="0"/>
                  </a:moveTo>
                  <a:lnTo>
                    <a:pt x="56" y="0"/>
                  </a:lnTo>
                  <a:lnTo>
                    <a:pt x="56" y="57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56" y="114"/>
                  </a:lnTo>
                  <a:lnTo>
                    <a:pt x="56" y="170"/>
                  </a:lnTo>
                  <a:lnTo>
                    <a:pt x="113" y="170"/>
                  </a:lnTo>
                  <a:lnTo>
                    <a:pt x="113" y="57"/>
                  </a:lnTo>
                  <a:lnTo>
                    <a:pt x="170" y="57"/>
                  </a:lnTo>
                  <a:lnTo>
                    <a:pt x="17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8" name="Freeform 924"/>
            <p:cNvSpPr>
              <a:spLocks/>
            </p:cNvSpPr>
            <p:nvPr/>
          </p:nvSpPr>
          <p:spPr bwMode="auto">
            <a:xfrm>
              <a:off x="3635" y="2967"/>
              <a:ext cx="113" cy="170"/>
            </a:xfrm>
            <a:custGeom>
              <a:avLst/>
              <a:gdLst>
                <a:gd name="T0" fmla="*/ 0 w 113"/>
                <a:gd name="T1" fmla="*/ 0 h 170"/>
                <a:gd name="T2" fmla="*/ 113 w 113"/>
                <a:gd name="T3" fmla="*/ 0 h 170"/>
                <a:gd name="T4" fmla="*/ 113 w 113"/>
                <a:gd name="T5" fmla="*/ 170 h 170"/>
                <a:gd name="T6" fmla="*/ 57 w 113"/>
                <a:gd name="T7" fmla="*/ 170 h 170"/>
                <a:gd name="T8" fmla="*/ 57 w 113"/>
                <a:gd name="T9" fmla="*/ 57 h 170"/>
                <a:gd name="T10" fmla="*/ 0 w 113"/>
                <a:gd name="T11" fmla="*/ 57 h 170"/>
                <a:gd name="T12" fmla="*/ 0 w 113"/>
                <a:gd name="T13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170">
                  <a:moveTo>
                    <a:pt x="0" y="0"/>
                  </a:moveTo>
                  <a:lnTo>
                    <a:pt x="113" y="0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89" name="Rectangle 925"/>
            <p:cNvSpPr>
              <a:spLocks noChangeArrowheads="1"/>
            </p:cNvSpPr>
            <p:nvPr/>
          </p:nvSpPr>
          <p:spPr bwMode="auto">
            <a:xfrm>
              <a:off x="5450" y="3081"/>
              <a:ext cx="56" cy="56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0" name="Rectangle 926"/>
            <p:cNvSpPr>
              <a:spLocks noChangeArrowheads="1"/>
            </p:cNvSpPr>
            <p:nvPr/>
          </p:nvSpPr>
          <p:spPr bwMode="auto">
            <a:xfrm>
              <a:off x="5563" y="2740"/>
              <a:ext cx="56" cy="114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1" name="Rectangle 927"/>
            <p:cNvSpPr>
              <a:spLocks noChangeArrowheads="1"/>
            </p:cNvSpPr>
            <p:nvPr/>
          </p:nvSpPr>
          <p:spPr bwMode="auto">
            <a:xfrm>
              <a:off x="6697" y="2967"/>
              <a:ext cx="57" cy="114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2" name="Rectangle 928"/>
            <p:cNvSpPr>
              <a:spLocks noChangeArrowheads="1"/>
            </p:cNvSpPr>
            <p:nvPr/>
          </p:nvSpPr>
          <p:spPr bwMode="auto">
            <a:xfrm>
              <a:off x="6754" y="2911"/>
              <a:ext cx="57" cy="56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3" name="Rectangle 929"/>
            <p:cNvSpPr>
              <a:spLocks noChangeArrowheads="1"/>
            </p:cNvSpPr>
            <p:nvPr/>
          </p:nvSpPr>
          <p:spPr bwMode="auto">
            <a:xfrm>
              <a:off x="5620" y="2570"/>
              <a:ext cx="56" cy="57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4" name="Freeform 930"/>
            <p:cNvSpPr>
              <a:spLocks/>
            </p:cNvSpPr>
            <p:nvPr/>
          </p:nvSpPr>
          <p:spPr bwMode="auto">
            <a:xfrm>
              <a:off x="5620" y="2287"/>
              <a:ext cx="170" cy="227"/>
            </a:xfrm>
            <a:custGeom>
              <a:avLst/>
              <a:gdLst>
                <a:gd name="T0" fmla="*/ 0 w 170"/>
                <a:gd name="T1" fmla="*/ 227 h 227"/>
                <a:gd name="T2" fmla="*/ 113 w 170"/>
                <a:gd name="T3" fmla="*/ 227 h 227"/>
                <a:gd name="T4" fmla="*/ 113 w 170"/>
                <a:gd name="T5" fmla="*/ 170 h 227"/>
                <a:gd name="T6" fmla="*/ 170 w 170"/>
                <a:gd name="T7" fmla="*/ 170 h 227"/>
                <a:gd name="T8" fmla="*/ 170 w 170"/>
                <a:gd name="T9" fmla="*/ 0 h 227"/>
                <a:gd name="T10" fmla="*/ 113 w 170"/>
                <a:gd name="T11" fmla="*/ 0 h 227"/>
                <a:gd name="T12" fmla="*/ 113 w 170"/>
                <a:gd name="T13" fmla="*/ 113 h 227"/>
                <a:gd name="T14" fmla="*/ 56 w 170"/>
                <a:gd name="T15" fmla="*/ 113 h 227"/>
                <a:gd name="T16" fmla="*/ 56 w 170"/>
                <a:gd name="T17" fmla="*/ 170 h 227"/>
                <a:gd name="T18" fmla="*/ 0 w 170"/>
                <a:gd name="T19" fmla="*/ 170 h 227"/>
                <a:gd name="T20" fmla="*/ 0 w 170"/>
                <a:gd name="T21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227">
                  <a:moveTo>
                    <a:pt x="0" y="227"/>
                  </a:moveTo>
                  <a:lnTo>
                    <a:pt x="113" y="227"/>
                  </a:lnTo>
                  <a:lnTo>
                    <a:pt x="113" y="170"/>
                  </a:lnTo>
                  <a:lnTo>
                    <a:pt x="170" y="170"/>
                  </a:lnTo>
                  <a:lnTo>
                    <a:pt x="170" y="0"/>
                  </a:lnTo>
                  <a:lnTo>
                    <a:pt x="113" y="0"/>
                  </a:lnTo>
                  <a:lnTo>
                    <a:pt x="113" y="113"/>
                  </a:lnTo>
                  <a:lnTo>
                    <a:pt x="56" y="113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22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5" name="Freeform 931"/>
            <p:cNvSpPr>
              <a:spLocks/>
            </p:cNvSpPr>
            <p:nvPr/>
          </p:nvSpPr>
          <p:spPr bwMode="auto">
            <a:xfrm>
              <a:off x="5053" y="1210"/>
              <a:ext cx="226" cy="113"/>
            </a:xfrm>
            <a:custGeom>
              <a:avLst/>
              <a:gdLst>
                <a:gd name="T0" fmla="*/ 170 w 226"/>
                <a:gd name="T1" fmla="*/ 0 h 113"/>
                <a:gd name="T2" fmla="*/ 0 w 226"/>
                <a:gd name="T3" fmla="*/ 0 h 113"/>
                <a:gd name="T4" fmla="*/ 0 w 226"/>
                <a:gd name="T5" fmla="*/ 113 h 113"/>
                <a:gd name="T6" fmla="*/ 226 w 226"/>
                <a:gd name="T7" fmla="*/ 113 h 113"/>
                <a:gd name="T8" fmla="*/ 226 w 226"/>
                <a:gd name="T9" fmla="*/ 56 h 113"/>
                <a:gd name="T10" fmla="*/ 170 w 226"/>
                <a:gd name="T11" fmla="*/ 56 h 113"/>
                <a:gd name="T12" fmla="*/ 170 w 226"/>
                <a:gd name="T13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6" h="113">
                  <a:moveTo>
                    <a:pt x="170" y="0"/>
                  </a:moveTo>
                  <a:lnTo>
                    <a:pt x="0" y="0"/>
                  </a:lnTo>
                  <a:lnTo>
                    <a:pt x="0" y="113"/>
                  </a:lnTo>
                  <a:lnTo>
                    <a:pt x="226" y="113"/>
                  </a:lnTo>
                  <a:lnTo>
                    <a:pt x="226" y="56"/>
                  </a:lnTo>
                  <a:lnTo>
                    <a:pt x="170" y="56"/>
                  </a:lnTo>
                  <a:lnTo>
                    <a:pt x="17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6" name="Freeform 932"/>
            <p:cNvSpPr>
              <a:spLocks/>
            </p:cNvSpPr>
            <p:nvPr/>
          </p:nvSpPr>
          <p:spPr bwMode="auto">
            <a:xfrm>
              <a:off x="5506" y="529"/>
              <a:ext cx="170" cy="114"/>
            </a:xfrm>
            <a:custGeom>
              <a:avLst/>
              <a:gdLst>
                <a:gd name="T0" fmla="*/ 170 w 170"/>
                <a:gd name="T1" fmla="*/ 0 h 114"/>
                <a:gd name="T2" fmla="*/ 0 w 170"/>
                <a:gd name="T3" fmla="*/ 0 h 114"/>
                <a:gd name="T4" fmla="*/ 0 w 170"/>
                <a:gd name="T5" fmla="*/ 114 h 114"/>
                <a:gd name="T6" fmla="*/ 114 w 170"/>
                <a:gd name="T7" fmla="*/ 114 h 114"/>
                <a:gd name="T8" fmla="*/ 114 w 170"/>
                <a:gd name="T9" fmla="*/ 57 h 114"/>
                <a:gd name="T10" fmla="*/ 170 w 170"/>
                <a:gd name="T11" fmla="*/ 57 h 114"/>
                <a:gd name="T12" fmla="*/ 170 w 170"/>
                <a:gd name="T13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114">
                  <a:moveTo>
                    <a:pt x="170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114" y="114"/>
                  </a:lnTo>
                  <a:lnTo>
                    <a:pt x="114" y="57"/>
                  </a:lnTo>
                  <a:lnTo>
                    <a:pt x="170" y="57"/>
                  </a:lnTo>
                  <a:lnTo>
                    <a:pt x="17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7" name="Rectangle 933"/>
            <p:cNvSpPr>
              <a:spLocks noChangeArrowheads="1"/>
            </p:cNvSpPr>
            <p:nvPr/>
          </p:nvSpPr>
          <p:spPr bwMode="auto">
            <a:xfrm>
              <a:off x="5506" y="699"/>
              <a:ext cx="57" cy="57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8" name="Rectangle 934"/>
            <p:cNvSpPr>
              <a:spLocks noChangeArrowheads="1"/>
            </p:cNvSpPr>
            <p:nvPr/>
          </p:nvSpPr>
          <p:spPr bwMode="auto">
            <a:xfrm>
              <a:off x="5620" y="416"/>
              <a:ext cx="57" cy="57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199" name="Freeform 935"/>
            <p:cNvSpPr>
              <a:spLocks/>
            </p:cNvSpPr>
            <p:nvPr/>
          </p:nvSpPr>
          <p:spPr bwMode="auto">
            <a:xfrm>
              <a:off x="5506" y="76"/>
              <a:ext cx="340" cy="340"/>
            </a:xfrm>
            <a:custGeom>
              <a:avLst/>
              <a:gdLst>
                <a:gd name="T0" fmla="*/ 0 w 340"/>
                <a:gd name="T1" fmla="*/ 283 h 340"/>
                <a:gd name="T2" fmla="*/ 57 w 340"/>
                <a:gd name="T3" fmla="*/ 283 h 340"/>
                <a:gd name="T4" fmla="*/ 57 w 340"/>
                <a:gd name="T5" fmla="*/ 170 h 340"/>
                <a:gd name="T6" fmla="*/ 114 w 340"/>
                <a:gd name="T7" fmla="*/ 170 h 340"/>
                <a:gd name="T8" fmla="*/ 114 w 340"/>
                <a:gd name="T9" fmla="*/ 113 h 340"/>
                <a:gd name="T10" fmla="*/ 170 w 340"/>
                <a:gd name="T11" fmla="*/ 113 h 340"/>
                <a:gd name="T12" fmla="*/ 170 w 340"/>
                <a:gd name="T13" fmla="*/ 56 h 340"/>
                <a:gd name="T14" fmla="*/ 227 w 340"/>
                <a:gd name="T15" fmla="*/ 56 h 340"/>
                <a:gd name="T16" fmla="*/ 227 w 340"/>
                <a:gd name="T17" fmla="*/ 0 h 340"/>
                <a:gd name="T18" fmla="*/ 340 w 340"/>
                <a:gd name="T19" fmla="*/ 0 h 340"/>
                <a:gd name="T20" fmla="*/ 340 w 340"/>
                <a:gd name="T21" fmla="*/ 56 h 340"/>
                <a:gd name="T22" fmla="*/ 284 w 340"/>
                <a:gd name="T23" fmla="*/ 56 h 340"/>
                <a:gd name="T24" fmla="*/ 284 w 340"/>
                <a:gd name="T25" fmla="*/ 170 h 340"/>
                <a:gd name="T26" fmla="*/ 170 w 340"/>
                <a:gd name="T27" fmla="*/ 170 h 340"/>
                <a:gd name="T28" fmla="*/ 170 w 340"/>
                <a:gd name="T29" fmla="*/ 226 h 340"/>
                <a:gd name="T30" fmla="*/ 114 w 340"/>
                <a:gd name="T31" fmla="*/ 226 h 340"/>
                <a:gd name="T32" fmla="*/ 114 w 340"/>
                <a:gd name="T33" fmla="*/ 340 h 340"/>
                <a:gd name="T34" fmla="*/ 0 w 340"/>
                <a:gd name="T35" fmla="*/ 340 h 340"/>
                <a:gd name="T36" fmla="*/ 0 w 340"/>
                <a:gd name="T37" fmla="*/ 283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0" h="340">
                  <a:moveTo>
                    <a:pt x="0" y="283"/>
                  </a:moveTo>
                  <a:lnTo>
                    <a:pt x="57" y="283"/>
                  </a:lnTo>
                  <a:lnTo>
                    <a:pt x="57" y="170"/>
                  </a:lnTo>
                  <a:lnTo>
                    <a:pt x="114" y="170"/>
                  </a:lnTo>
                  <a:lnTo>
                    <a:pt x="114" y="113"/>
                  </a:lnTo>
                  <a:lnTo>
                    <a:pt x="170" y="113"/>
                  </a:lnTo>
                  <a:lnTo>
                    <a:pt x="170" y="56"/>
                  </a:lnTo>
                  <a:lnTo>
                    <a:pt x="227" y="56"/>
                  </a:lnTo>
                  <a:lnTo>
                    <a:pt x="227" y="0"/>
                  </a:lnTo>
                  <a:lnTo>
                    <a:pt x="340" y="0"/>
                  </a:lnTo>
                  <a:lnTo>
                    <a:pt x="340" y="56"/>
                  </a:lnTo>
                  <a:lnTo>
                    <a:pt x="284" y="56"/>
                  </a:lnTo>
                  <a:lnTo>
                    <a:pt x="284" y="170"/>
                  </a:lnTo>
                  <a:lnTo>
                    <a:pt x="170" y="170"/>
                  </a:lnTo>
                  <a:lnTo>
                    <a:pt x="170" y="226"/>
                  </a:lnTo>
                  <a:lnTo>
                    <a:pt x="114" y="226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28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0" name="Freeform 936"/>
            <p:cNvSpPr>
              <a:spLocks/>
            </p:cNvSpPr>
            <p:nvPr/>
          </p:nvSpPr>
          <p:spPr bwMode="auto">
            <a:xfrm>
              <a:off x="6187" y="813"/>
              <a:ext cx="510" cy="623"/>
            </a:xfrm>
            <a:custGeom>
              <a:avLst/>
              <a:gdLst>
                <a:gd name="T0" fmla="*/ 0 w 510"/>
                <a:gd name="T1" fmla="*/ 453 h 623"/>
                <a:gd name="T2" fmla="*/ 0 w 510"/>
                <a:gd name="T3" fmla="*/ 397 h 623"/>
                <a:gd name="T4" fmla="*/ 113 w 510"/>
                <a:gd name="T5" fmla="*/ 397 h 623"/>
                <a:gd name="T6" fmla="*/ 113 w 510"/>
                <a:gd name="T7" fmla="*/ 340 h 623"/>
                <a:gd name="T8" fmla="*/ 170 w 510"/>
                <a:gd name="T9" fmla="*/ 340 h 623"/>
                <a:gd name="T10" fmla="*/ 170 w 510"/>
                <a:gd name="T11" fmla="*/ 283 h 623"/>
                <a:gd name="T12" fmla="*/ 226 w 510"/>
                <a:gd name="T13" fmla="*/ 283 h 623"/>
                <a:gd name="T14" fmla="*/ 226 w 510"/>
                <a:gd name="T15" fmla="*/ 226 h 623"/>
                <a:gd name="T16" fmla="*/ 226 w 510"/>
                <a:gd name="T17" fmla="*/ 170 h 623"/>
                <a:gd name="T18" fmla="*/ 283 w 510"/>
                <a:gd name="T19" fmla="*/ 170 h 623"/>
                <a:gd name="T20" fmla="*/ 283 w 510"/>
                <a:gd name="T21" fmla="*/ 0 h 623"/>
                <a:gd name="T22" fmla="*/ 397 w 510"/>
                <a:gd name="T23" fmla="*/ 0 h 623"/>
                <a:gd name="T24" fmla="*/ 397 w 510"/>
                <a:gd name="T25" fmla="*/ 56 h 623"/>
                <a:gd name="T26" fmla="*/ 453 w 510"/>
                <a:gd name="T27" fmla="*/ 56 h 623"/>
                <a:gd name="T28" fmla="*/ 453 w 510"/>
                <a:gd name="T29" fmla="*/ 113 h 623"/>
                <a:gd name="T30" fmla="*/ 510 w 510"/>
                <a:gd name="T31" fmla="*/ 113 h 623"/>
                <a:gd name="T32" fmla="*/ 510 w 510"/>
                <a:gd name="T33" fmla="*/ 453 h 623"/>
                <a:gd name="T34" fmla="*/ 453 w 510"/>
                <a:gd name="T35" fmla="*/ 453 h 623"/>
                <a:gd name="T36" fmla="*/ 453 w 510"/>
                <a:gd name="T37" fmla="*/ 567 h 623"/>
                <a:gd name="T38" fmla="*/ 397 w 510"/>
                <a:gd name="T39" fmla="*/ 567 h 623"/>
                <a:gd name="T40" fmla="*/ 397 w 510"/>
                <a:gd name="T41" fmla="*/ 623 h 623"/>
                <a:gd name="T42" fmla="*/ 283 w 510"/>
                <a:gd name="T43" fmla="*/ 623 h 623"/>
                <a:gd name="T44" fmla="*/ 283 w 510"/>
                <a:gd name="T45" fmla="*/ 510 h 623"/>
                <a:gd name="T46" fmla="*/ 226 w 510"/>
                <a:gd name="T47" fmla="*/ 510 h 623"/>
                <a:gd name="T48" fmla="*/ 226 w 510"/>
                <a:gd name="T49" fmla="*/ 567 h 623"/>
                <a:gd name="T50" fmla="*/ 113 w 510"/>
                <a:gd name="T51" fmla="*/ 567 h 623"/>
                <a:gd name="T52" fmla="*/ 113 w 510"/>
                <a:gd name="T53" fmla="*/ 510 h 623"/>
                <a:gd name="T54" fmla="*/ 56 w 510"/>
                <a:gd name="T55" fmla="*/ 510 h 623"/>
                <a:gd name="T56" fmla="*/ 56 w 510"/>
                <a:gd name="T57" fmla="*/ 453 h 623"/>
                <a:gd name="T58" fmla="*/ 0 w 510"/>
                <a:gd name="T59" fmla="*/ 453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510" h="623">
                  <a:moveTo>
                    <a:pt x="0" y="453"/>
                  </a:moveTo>
                  <a:lnTo>
                    <a:pt x="0" y="397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226" y="283"/>
                  </a:lnTo>
                  <a:lnTo>
                    <a:pt x="226" y="226"/>
                  </a:lnTo>
                  <a:lnTo>
                    <a:pt x="226" y="170"/>
                  </a:lnTo>
                  <a:lnTo>
                    <a:pt x="283" y="170"/>
                  </a:lnTo>
                  <a:lnTo>
                    <a:pt x="283" y="0"/>
                  </a:lnTo>
                  <a:lnTo>
                    <a:pt x="397" y="0"/>
                  </a:lnTo>
                  <a:lnTo>
                    <a:pt x="397" y="56"/>
                  </a:lnTo>
                  <a:lnTo>
                    <a:pt x="453" y="56"/>
                  </a:lnTo>
                  <a:lnTo>
                    <a:pt x="453" y="113"/>
                  </a:lnTo>
                  <a:lnTo>
                    <a:pt x="510" y="113"/>
                  </a:lnTo>
                  <a:lnTo>
                    <a:pt x="510" y="453"/>
                  </a:lnTo>
                  <a:lnTo>
                    <a:pt x="453" y="453"/>
                  </a:lnTo>
                  <a:lnTo>
                    <a:pt x="453" y="567"/>
                  </a:lnTo>
                  <a:lnTo>
                    <a:pt x="397" y="567"/>
                  </a:lnTo>
                  <a:lnTo>
                    <a:pt x="397" y="623"/>
                  </a:lnTo>
                  <a:lnTo>
                    <a:pt x="283" y="623"/>
                  </a:lnTo>
                  <a:lnTo>
                    <a:pt x="283" y="510"/>
                  </a:lnTo>
                  <a:lnTo>
                    <a:pt x="226" y="510"/>
                  </a:lnTo>
                  <a:lnTo>
                    <a:pt x="226" y="567"/>
                  </a:lnTo>
                  <a:lnTo>
                    <a:pt x="113" y="567"/>
                  </a:lnTo>
                  <a:lnTo>
                    <a:pt x="113" y="510"/>
                  </a:lnTo>
                  <a:lnTo>
                    <a:pt x="56" y="510"/>
                  </a:lnTo>
                  <a:lnTo>
                    <a:pt x="56" y="453"/>
                  </a:lnTo>
                  <a:lnTo>
                    <a:pt x="0" y="45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1" name="Freeform 937"/>
            <p:cNvSpPr>
              <a:spLocks/>
            </p:cNvSpPr>
            <p:nvPr/>
          </p:nvSpPr>
          <p:spPr bwMode="auto">
            <a:xfrm>
              <a:off x="6073" y="1323"/>
              <a:ext cx="511" cy="397"/>
            </a:xfrm>
            <a:custGeom>
              <a:avLst/>
              <a:gdLst>
                <a:gd name="T0" fmla="*/ 284 w 511"/>
                <a:gd name="T1" fmla="*/ 57 h 397"/>
                <a:gd name="T2" fmla="*/ 284 w 511"/>
                <a:gd name="T3" fmla="*/ 113 h 397"/>
                <a:gd name="T4" fmla="*/ 227 w 511"/>
                <a:gd name="T5" fmla="*/ 113 h 397"/>
                <a:gd name="T6" fmla="*/ 227 w 511"/>
                <a:gd name="T7" fmla="*/ 170 h 397"/>
                <a:gd name="T8" fmla="*/ 170 w 511"/>
                <a:gd name="T9" fmla="*/ 170 h 397"/>
                <a:gd name="T10" fmla="*/ 170 w 511"/>
                <a:gd name="T11" fmla="*/ 227 h 397"/>
                <a:gd name="T12" fmla="*/ 0 w 511"/>
                <a:gd name="T13" fmla="*/ 227 h 397"/>
                <a:gd name="T14" fmla="*/ 0 w 511"/>
                <a:gd name="T15" fmla="*/ 397 h 397"/>
                <a:gd name="T16" fmla="*/ 57 w 511"/>
                <a:gd name="T17" fmla="*/ 397 h 397"/>
                <a:gd name="T18" fmla="*/ 57 w 511"/>
                <a:gd name="T19" fmla="*/ 340 h 397"/>
                <a:gd name="T20" fmla="*/ 170 w 511"/>
                <a:gd name="T21" fmla="*/ 340 h 397"/>
                <a:gd name="T22" fmla="*/ 170 w 511"/>
                <a:gd name="T23" fmla="*/ 283 h 397"/>
                <a:gd name="T24" fmla="*/ 397 w 511"/>
                <a:gd name="T25" fmla="*/ 283 h 397"/>
                <a:gd name="T26" fmla="*/ 397 w 511"/>
                <a:gd name="T27" fmla="*/ 227 h 397"/>
                <a:gd name="T28" fmla="*/ 454 w 511"/>
                <a:gd name="T29" fmla="*/ 227 h 397"/>
                <a:gd name="T30" fmla="*/ 454 w 511"/>
                <a:gd name="T31" fmla="*/ 170 h 397"/>
                <a:gd name="T32" fmla="*/ 511 w 511"/>
                <a:gd name="T33" fmla="*/ 170 h 397"/>
                <a:gd name="T34" fmla="*/ 511 w 511"/>
                <a:gd name="T35" fmla="*/ 113 h 397"/>
                <a:gd name="T36" fmla="*/ 397 w 511"/>
                <a:gd name="T37" fmla="*/ 113 h 397"/>
                <a:gd name="T38" fmla="*/ 397 w 511"/>
                <a:gd name="T39" fmla="*/ 0 h 397"/>
                <a:gd name="T40" fmla="*/ 340 w 511"/>
                <a:gd name="T41" fmla="*/ 0 h 397"/>
                <a:gd name="T42" fmla="*/ 340 w 511"/>
                <a:gd name="T43" fmla="*/ 57 h 397"/>
                <a:gd name="T44" fmla="*/ 284 w 511"/>
                <a:gd name="T45" fmla="*/ 5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11" h="397">
                  <a:moveTo>
                    <a:pt x="284" y="57"/>
                  </a:moveTo>
                  <a:lnTo>
                    <a:pt x="284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0" y="227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397" y="283"/>
                  </a:lnTo>
                  <a:lnTo>
                    <a:pt x="397" y="227"/>
                  </a:lnTo>
                  <a:lnTo>
                    <a:pt x="454" y="227"/>
                  </a:lnTo>
                  <a:lnTo>
                    <a:pt x="454" y="170"/>
                  </a:lnTo>
                  <a:lnTo>
                    <a:pt x="511" y="170"/>
                  </a:lnTo>
                  <a:lnTo>
                    <a:pt x="511" y="113"/>
                  </a:lnTo>
                  <a:lnTo>
                    <a:pt x="397" y="113"/>
                  </a:lnTo>
                  <a:lnTo>
                    <a:pt x="397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284" y="57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2" name="Freeform 938"/>
            <p:cNvSpPr>
              <a:spLocks/>
            </p:cNvSpPr>
            <p:nvPr/>
          </p:nvSpPr>
          <p:spPr bwMode="auto">
            <a:xfrm>
              <a:off x="6017" y="1323"/>
              <a:ext cx="340" cy="283"/>
            </a:xfrm>
            <a:custGeom>
              <a:avLst/>
              <a:gdLst>
                <a:gd name="T0" fmla="*/ 283 w 340"/>
                <a:gd name="T1" fmla="*/ 0 h 283"/>
                <a:gd name="T2" fmla="*/ 56 w 340"/>
                <a:gd name="T3" fmla="*/ 0 h 283"/>
                <a:gd name="T4" fmla="*/ 56 w 340"/>
                <a:gd name="T5" fmla="*/ 170 h 283"/>
                <a:gd name="T6" fmla="*/ 0 w 340"/>
                <a:gd name="T7" fmla="*/ 170 h 283"/>
                <a:gd name="T8" fmla="*/ 0 w 340"/>
                <a:gd name="T9" fmla="*/ 283 h 283"/>
                <a:gd name="T10" fmla="*/ 56 w 340"/>
                <a:gd name="T11" fmla="*/ 283 h 283"/>
                <a:gd name="T12" fmla="*/ 56 w 340"/>
                <a:gd name="T13" fmla="*/ 227 h 283"/>
                <a:gd name="T14" fmla="*/ 226 w 340"/>
                <a:gd name="T15" fmla="*/ 227 h 283"/>
                <a:gd name="T16" fmla="*/ 226 w 340"/>
                <a:gd name="T17" fmla="*/ 170 h 283"/>
                <a:gd name="T18" fmla="*/ 283 w 340"/>
                <a:gd name="T19" fmla="*/ 170 h 283"/>
                <a:gd name="T20" fmla="*/ 283 w 340"/>
                <a:gd name="T21" fmla="*/ 113 h 283"/>
                <a:gd name="T22" fmla="*/ 340 w 340"/>
                <a:gd name="T23" fmla="*/ 113 h 283"/>
                <a:gd name="T24" fmla="*/ 340 w 340"/>
                <a:gd name="T25" fmla="*/ 57 h 283"/>
                <a:gd name="T26" fmla="*/ 283 w 340"/>
                <a:gd name="T27" fmla="*/ 57 h 283"/>
                <a:gd name="T28" fmla="*/ 283 w 340"/>
                <a:gd name="T29" fmla="*/ 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40" h="283">
                  <a:moveTo>
                    <a:pt x="283" y="0"/>
                  </a:moveTo>
                  <a:lnTo>
                    <a:pt x="56" y="0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283"/>
                  </a:lnTo>
                  <a:lnTo>
                    <a:pt x="56" y="283"/>
                  </a:lnTo>
                  <a:lnTo>
                    <a:pt x="56" y="227"/>
                  </a:lnTo>
                  <a:lnTo>
                    <a:pt x="226" y="227"/>
                  </a:lnTo>
                  <a:lnTo>
                    <a:pt x="226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340" y="113"/>
                  </a:lnTo>
                  <a:lnTo>
                    <a:pt x="340" y="57"/>
                  </a:lnTo>
                  <a:lnTo>
                    <a:pt x="283" y="57"/>
                  </a:lnTo>
                  <a:lnTo>
                    <a:pt x="283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3" name="Rectangle 939"/>
            <p:cNvSpPr>
              <a:spLocks noChangeArrowheads="1"/>
            </p:cNvSpPr>
            <p:nvPr/>
          </p:nvSpPr>
          <p:spPr bwMode="auto">
            <a:xfrm>
              <a:off x="5790" y="1323"/>
              <a:ext cx="56" cy="57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4" name="Rectangle 940"/>
            <p:cNvSpPr>
              <a:spLocks noChangeArrowheads="1"/>
            </p:cNvSpPr>
            <p:nvPr/>
          </p:nvSpPr>
          <p:spPr bwMode="auto">
            <a:xfrm>
              <a:off x="6300" y="3591"/>
              <a:ext cx="57" cy="57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5" name="Rectangle 941"/>
            <p:cNvSpPr>
              <a:spLocks noChangeArrowheads="1"/>
            </p:cNvSpPr>
            <p:nvPr/>
          </p:nvSpPr>
          <p:spPr bwMode="auto">
            <a:xfrm>
              <a:off x="6300" y="4271"/>
              <a:ext cx="57" cy="57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6" name="Freeform 942"/>
            <p:cNvSpPr>
              <a:spLocks/>
            </p:cNvSpPr>
            <p:nvPr/>
          </p:nvSpPr>
          <p:spPr bwMode="auto">
            <a:xfrm>
              <a:off x="6017" y="3818"/>
              <a:ext cx="283" cy="227"/>
            </a:xfrm>
            <a:custGeom>
              <a:avLst/>
              <a:gdLst>
                <a:gd name="T0" fmla="*/ 170 w 283"/>
                <a:gd name="T1" fmla="*/ 0 h 227"/>
                <a:gd name="T2" fmla="*/ 56 w 283"/>
                <a:gd name="T3" fmla="*/ 0 h 227"/>
                <a:gd name="T4" fmla="*/ 56 w 283"/>
                <a:gd name="T5" fmla="*/ 113 h 227"/>
                <a:gd name="T6" fmla="*/ 0 w 283"/>
                <a:gd name="T7" fmla="*/ 113 h 227"/>
                <a:gd name="T8" fmla="*/ 0 w 283"/>
                <a:gd name="T9" fmla="*/ 227 h 227"/>
                <a:gd name="T10" fmla="*/ 283 w 283"/>
                <a:gd name="T11" fmla="*/ 227 h 227"/>
                <a:gd name="T12" fmla="*/ 283 w 283"/>
                <a:gd name="T13" fmla="*/ 113 h 227"/>
                <a:gd name="T14" fmla="*/ 226 w 283"/>
                <a:gd name="T15" fmla="*/ 113 h 227"/>
                <a:gd name="T16" fmla="*/ 226 w 283"/>
                <a:gd name="T17" fmla="*/ 57 h 227"/>
                <a:gd name="T18" fmla="*/ 170 w 283"/>
                <a:gd name="T19" fmla="*/ 57 h 227"/>
                <a:gd name="T20" fmla="*/ 170 w 283"/>
                <a:gd name="T21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83" h="227">
                  <a:moveTo>
                    <a:pt x="170" y="0"/>
                  </a:moveTo>
                  <a:lnTo>
                    <a:pt x="56" y="0"/>
                  </a:lnTo>
                  <a:lnTo>
                    <a:pt x="56" y="113"/>
                  </a:lnTo>
                  <a:lnTo>
                    <a:pt x="0" y="113"/>
                  </a:lnTo>
                  <a:lnTo>
                    <a:pt x="0" y="227"/>
                  </a:lnTo>
                  <a:lnTo>
                    <a:pt x="283" y="227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57"/>
                  </a:lnTo>
                  <a:lnTo>
                    <a:pt x="170" y="57"/>
                  </a:lnTo>
                  <a:lnTo>
                    <a:pt x="17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7" name="Freeform 943"/>
            <p:cNvSpPr>
              <a:spLocks/>
            </p:cNvSpPr>
            <p:nvPr/>
          </p:nvSpPr>
          <p:spPr bwMode="auto">
            <a:xfrm>
              <a:off x="6357" y="3704"/>
              <a:ext cx="623" cy="624"/>
            </a:xfrm>
            <a:custGeom>
              <a:avLst/>
              <a:gdLst>
                <a:gd name="T0" fmla="*/ 56 w 623"/>
                <a:gd name="T1" fmla="*/ 0 h 624"/>
                <a:gd name="T2" fmla="*/ 56 w 623"/>
                <a:gd name="T3" fmla="*/ 114 h 624"/>
                <a:gd name="T4" fmla="*/ 113 w 623"/>
                <a:gd name="T5" fmla="*/ 114 h 624"/>
                <a:gd name="T6" fmla="*/ 113 w 623"/>
                <a:gd name="T7" fmla="*/ 227 h 624"/>
                <a:gd name="T8" fmla="*/ 56 w 623"/>
                <a:gd name="T9" fmla="*/ 227 h 624"/>
                <a:gd name="T10" fmla="*/ 56 w 623"/>
                <a:gd name="T11" fmla="*/ 454 h 624"/>
                <a:gd name="T12" fmla="*/ 0 w 623"/>
                <a:gd name="T13" fmla="*/ 454 h 624"/>
                <a:gd name="T14" fmla="*/ 0 w 623"/>
                <a:gd name="T15" fmla="*/ 567 h 624"/>
                <a:gd name="T16" fmla="*/ 56 w 623"/>
                <a:gd name="T17" fmla="*/ 567 h 624"/>
                <a:gd name="T18" fmla="*/ 56 w 623"/>
                <a:gd name="T19" fmla="*/ 624 h 624"/>
                <a:gd name="T20" fmla="*/ 340 w 623"/>
                <a:gd name="T21" fmla="*/ 624 h 624"/>
                <a:gd name="T22" fmla="*/ 340 w 623"/>
                <a:gd name="T23" fmla="*/ 567 h 624"/>
                <a:gd name="T24" fmla="*/ 567 w 623"/>
                <a:gd name="T25" fmla="*/ 567 h 624"/>
                <a:gd name="T26" fmla="*/ 567 w 623"/>
                <a:gd name="T27" fmla="*/ 624 h 624"/>
                <a:gd name="T28" fmla="*/ 623 w 623"/>
                <a:gd name="T29" fmla="*/ 624 h 624"/>
                <a:gd name="T30" fmla="*/ 623 w 623"/>
                <a:gd name="T31" fmla="*/ 511 h 624"/>
                <a:gd name="T32" fmla="*/ 567 w 623"/>
                <a:gd name="T33" fmla="*/ 511 h 624"/>
                <a:gd name="T34" fmla="*/ 567 w 623"/>
                <a:gd name="T35" fmla="*/ 454 h 624"/>
                <a:gd name="T36" fmla="*/ 453 w 623"/>
                <a:gd name="T37" fmla="*/ 454 h 624"/>
                <a:gd name="T38" fmla="*/ 453 w 623"/>
                <a:gd name="T39" fmla="*/ 397 h 624"/>
                <a:gd name="T40" fmla="*/ 340 w 623"/>
                <a:gd name="T41" fmla="*/ 397 h 624"/>
                <a:gd name="T42" fmla="*/ 340 w 623"/>
                <a:gd name="T43" fmla="*/ 341 h 624"/>
                <a:gd name="T44" fmla="*/ 283 w 623"/>
                <a:gd name="T45" fmla="*/ 341 h 624"/>
                <a:gd name="T46" fmla="*/ 283 w 623"/>
                <a:gd name="T47" fmla="*/ 227 h 624"/>
                <a:gd name="T48" fmla="*/ 170 w 623"/>
                <a:gd name="T49" fmla="*/ 227 h 624"/>
                <a:gd name="T50" fmla="*/ 170 w 623"/>
                <a:gd name="T51" fmla="*/ 57 h 624"/>
                <a:gd name="T52" fmla="*/ 113 w 623"/>
                <a:gd name="T53" fmla="*/ 57 h 624"/>
                <a:gd name="T54" fmla="*/ 113 w 623"/>
                <a:gd name="T55" fmla="*/ 0 h 624"/>
                <a:gd name="T56" fmla="*/ 56 w 623"/>
                <a:gd name="T57" fmla="*/ 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23" h="624">
                  <a:moveTo>
                    <a:pt x="56" y="0"/>
                  </a:moveTo>
                  <a:lnTo>
                    <a:pt x="56" y="114"/>
                  </a:lnTo>
                  <a:lnTo>
                    <a:pt x="113" y="114"/>
                  </a:lnTo>
                  <a:lnTo>
                    <a:pt x="113" y="227"/>
                  </a:lnTo>
                  <a:lnTo>
                    <a:pt x="56" y="227"/>
                  </a:lnTo>
                  <a:lnTo>
                    <a:pt x="56" y="454"/>
                  </a:lnTo>
                  <a:lnTo>
                    <a:pt x="0" y="454"/>
                  </a:lnTo>
                  <a:lnTo>
                    <a:pt x="0" y="567"/>
                  </a:lnTo>
                  <a:lnTo>
                    <a:pt x="56" y="567"/>
                  </a:lnTo>
                  <a:lnTo>
                    <a:pt x="56" y="624"/>
                  </a:lnTo>
                  <a:lnTo>
                    <a:pt x="340" y="624"/>
                  </a:lnTo>
                  <a:lnTo>
                    <a:pt x="340" y="567"/>
                  </a:lnTo>
                  <a:lnTo>
                    <a:pt x="567" y="567"/>
                  </a:lnTo>
                  <a:lnTo>
                    <a:pt x="567" y="624"/>
                  </a:lnTo>
                  <a:lnTo>
                    <a:pt x="623" y="624"/>
                  </a:lnTo>
                  <a:lnTo>
                    <a:pt x="623" y="511"/>
                  </a:lnTo>
                  <a:lnTo>
                    <a:pt x="567" y="511"/>
                  </a:lnTo>
                  <a:lnTo>
                    <a:pt x="567" y="454"/>
                  </a:lnTo>
                  <a:lnTo>
                    <a:pt x="453" y="454"/>
                  </a:lnTo>
                  <a:lnTo>
                    <a:pt x="453" y="397"/>
                  </a:lnTo>
                  <a:lnTo>
                    <a:pt x="340" y="397"/>
                  </a:lnTo>
                  <a:lnTo>
                    <a:pt x="340" y="341"/>
                  </a:lnTo>
                  <a:lnTo>
                    <a:pt x="283" y="341"/>
                  </a:lnTo>
                  <a:lnTo>
                    <a:pt x="283" y="227"/>
                  </a:lnTo>
                  <a:lnTo>
                    <a:pt x="170" y="227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56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8" name="Freeform 944"/>
            <p:cNvSpPr>
              <a:spLocks/>
            </p:cNvSpPr>
            <p:nvPr/>
          </p:nvSpPr>
          <p:spPr bwMode="auto">
            <a:xfrm>
              <a:off x="4656" y="4442"/>
              <a:ext cx="170" cy="113"/>
            </a:xfrm>
            <a:custGeom>
              <a:avLst/>
              <a:gdLst>
                <a:gd name="T0" fmla="*/ 56 w 227"/>
                <a:gd name="T1" fmla="*/ 0 h 113"/>
                <a:gd name="T2" fmla="*/ 0 w 227"/>
                <a:gd name="T3" fmla="*/ 0 h 113"/>
                <a:gd name="T4" fmla="*/ 0 w 227"/>
                <a:gd name="T5" fmla="*/ 113 h 113"/>
                <a:gd name="T6" fmla="*/ 227 w 227"/>
                <a:gd name="T7" fmla="*/ 113 h 113"/>
                <a:gd name="T8" fmla="*/ 227 w 227"/>
                <a:gd name="T9" fmla="*/ 0 h 113"/>
                <a:gd name="T10" fmla="*/ 56 w 227"/>
                <a:gd name="T11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" h="113">
                  <a:moveTo>
                    <a:pt x="56" y="0"/>
                  </a:moveTo>
                  <a:lnTo>
                    <a:pt x="0" y="0"/>
                  </a:lnTo>
                  <a:lnTo>
                    <a:pt x="0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56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09" name="Rectangle 945"/>
            <p:cNvSpPr>
              <a:spLocks noChangeArrowheads="1"/>
            </p:cNvSpPr>
            <p:nvPr/>
          </p:nvSpPr>
          <p:spPr bwMode="auto">
            <a:xfrm>
              <a:off x="4712" y="4158"/>
              <a:ext cx="57" cy="57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0" name="Rectangle 946"/>
            <p:cNvSpPr>
              <a:spLocks noChangeArrowheads="1"/>
            </p:cNvSpPr>
            <p:nvPr/>
          </p:nvSpPr>
          <p:spPr bwMode="auto">
            <a:xfrm>
              <a:off x="2501" y="5859"/>
              <a:ext cx="57" cy="57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1" name="Freeform 947"/>
            <p:cNvSpPr>
              <a:spLocks/>
            </p:cNvSpPr>
            <p:nvPr/>
          </p:nvSpPr>
          <p:spPr bwMode="auto">
            <a:xfrm>
              <a:off x="2728" y="5802"/>
              <a:ext cx="113" cy="114"/>
            </a:xfrm>
            <a:custGeom>
              <a:avLst/>
              <a:gdLst>
                <a:gd name="T0" fmla="*/ 113 w 113"/>
                <a:gd name="T1" fmla="*/ 0 h 114"/>
                <a:gd name="T2" fmla="*/ 0 w 113"/>
                <a:gd name="T3" fmla="*/ 0 h 114"/>
                <a:gd name="T4" fmla="*/ 0 w 113"/>
                <a:gd name="T5" fmla="*/ 114 h 114"/>
                <a:gd name="T6" fmla="*/ 57 w 113"/>
                <a:gd name="T7" fmla="*/ 114 h 114"/>
                <a:gd name="T8" fmla="*/ 57 w 113"/>
                <a:gd name="T9" fmla="*/ 57 h 114"/>
                <a:gd name="T10" fmla="*/ 113 w 113"/>
                <a:gd name="T11" fmla="*/ 57 h 114"/>
                <a:gd name="T12" fmla="*/ 113 w 113"/>
                <a:gd name="T13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114">
                  <a:moveTo>
                    <a:pt x="113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57" y="114"/>
                  </a:lnTo>
                  <a:lnTo>
                    <a:pt x="57" y="57"/>
                  </a:lnTo>
                  <a:lnTo>
                    <a:pt x="113" y="57"/>
                  </a:lnTo>
                  <a:lnTo>
                    <a:pt x="113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2" name="Rectangle 948"/>
            <p:cNvSpPr>
              <a:spLocks noChangeArrowheads="1"/>
            </p:cNvSpPr>
            <p:nvPr/>
          </p:nvSpPr>
          <p:spPr bwMode="auto">
            <a:xfrm>
              <a:off x="2614" y="5462"/>
              <a:ext cx="114" cy="114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3" name="Rectangle 949"/>
            <p:cNvSpPr>
              <a:spLocks noChangeArrowheads="1"/>
            </p:cNvSpPr>
            <p:nvPr/>
          </p:nvSpPr>
          <p:spPr bwMode="auto">
            <a:xfrm>
              <a:off x="2955" y="5519"/>
              <a:ext cx="56" cy="113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4" name="Freeform 950"/>
            <p:cNvSpPr>
              <a:spLocks/>
            </p:cNvSpPr>
            <p:nvPr/>
          </p:nvSpPr>
          <p:spPr bwMode="auto">
            <a:xfrm>
              <a:off x="2955" y="4668"/>
              <a:ext cx="793" cy="908"/>
            </a:xfrm>
            <a:custGeom>
              <a:avLst/>
              <a:gdLst>
                <a:gd name="T0" fmla="*/ 340 w 793"/>
                <a:gd name="T1" fmla="*/ 908 h 908"/>
                <a:gd name="T2" fmla="*/ 170 w 793"/>
                <a:gd name="T3" fmla="*/ 908 h 908"/>
                <a:gd name="T4" fmla="*/ 170 w 793"/>
                <a:gd name="T5" fmla="*/ 794 h 908"/>
                <a:gd name="T6" fmla="*/ 113 w 793"/>
                <a:gd name="T7" fmla="*/ 794 h 908"/>
                <a:gd name="T8" fmla="*/ 113 w 793"/>
                <a:gd name="T9" fmla="*/ 737 h 908"/>
                <a:gd name="T10" fmla="*/ 170 w 793"/>
                <a:gd name="T11" fmla="*/ 737 h 908"/>
                <a:gd name="T12" fmla="*/ 170 w 793"/>
                <a:gd name="T13" fmla="*/ 567 h 908"/>
                <a:gd name="T14" fmla="*/ 56 w 793"/>
                <a:gd name="T15" fmla="*/ 567 h 908"/>
                <a:gd name="T16" fmla="*/ 56 w 793"/>
                <a:gd name="T17" fmla="*/ 624 h 908"/>
                <a:gd name="T18" fmla="*/ 0 w 793"/>
                <a:gd name="T19" fmla="*/ 624 h 908"/>
                <a:gd name="T20" fmla="*/ 0 w 793"/>
                <a:gd name="T21" fmla="*/ 454 h 908"/>
                <a:gd name="T22" fmla="*/ 56 w 793"/>
                <a:gd name="T23" fmla="*/ 454 h 908"/>
                <a:gd name="T24" fmla="*/ 56 w 793"/>
                <a:gd name="T25" fmla="*/ 511 h 908"/>
                <a:gd name="T26" fmla="*/ 113 w 793"/>
                <a:gd name="T27" fmla="*/ 511 h 908"/>
                <a:gd name="T28" fmla="*/ 113 w 793"/>
                <a:gd name="T29" fmla="*/ 397 h 908"/>
                <a:gd name="T30" fmla="*/ 170 w 793"/>
                <a:gd name="T31" fmla="*/ 397 h 908"/>
                <a:gd name="T32" fmla="*/ 170 w 793"/>
                <a:gd name="T33" fmla="*/ 454 h 908"/>
                <a:gd name="T34" fmla="*/ 397 w 793"/>
                <a:gd name="T35" fmla="*/ 454 h 908"/>
                <a:gd name="T36" fmla="*/ 397 w 793"/>
                <a:gd name="T37" fmla="*/ 397 h 908"/>
                <a:gd name="T38" fmla="*/ 453 w 793"/>
                <a:gd name="T39" fmla="*/ 397 h 908"/>
                <a:gd name="T40" fmla="*/ 453 w 793"/>
                <a:gd name="T41" fmla="*/ 341 h 908"/>
                <a:gd name="T42" fmla="*/ 510 w 793"/>
                <a:gd name="T43" fmla="*/ 341 h 908"/>
                <a:gd name="T44" fmla="*/ 510 w 793"/>
                <a:gd name="T45" fmla="*/ 284 h 908"/>
                <a:gd name="T46" fmla="*/ 567 w 793"/>
                <a:gd name="T47" fmla="*/ 284 h 908"/>
                <a:gd name="T48" fmla="*/ 567 w 793"/>
                <a:gd name="T49" fmla="*/ 227 h 908"/>
                <a:gd name="T50" fmla="*/ 623 w 793"/>
                <a:gd name="T51" fmla="*/ 227 h 908"/>
                <a:gd name="T52" fmla="*/ 623 w 793"/>
                <a:gd name="T53" fmla="*/ 114 h 908"/>
                <a:gd name="T54" fmla="*/ 680 w 793"/>
                <a:gd name="T55" fmla="*/ 114 h 908"/>
                <a:gd name="T56" fmla="*/ 680 w 793"/>
                <a:gd name="T57" fmla="*/ 0 h 908"/>
                <a:gd name="T58" fmla="*/ 793 w 793"/>
                <a:gd name="T59" fmla="*/ 0 h 908"/>
                <a:gd name="T60" fmla="*/ 793 w 793"/>
                <a:gd name="T61" fmla="*/ 114 h 908"/>
                <a:gd name="T62" fmla="*/ 737 w 793"/>
                <a:gd name="T63" fmla="*/ 114 h 908"/>
                <a:gd name="T64" fmla="*/ 737 w 793"/>
                <a:gd name="T65" fmla="*/ 170 h 908"/>
                <a:gd name="T66" fmla="*/ 680 w 793"/>
                <a:gd name="T67" fmla="*/ 170 h 908"/>
                <a:gd name="T68" fmla="*/ 680 w 793"/>
                <a:gd name="T69" fmla="*/ 284 h 908"/>
                <a:gd name="T70" fmla="*/ 623 w 793"/>
                <a:gd name="T71" fmla="*/ 284 h 908"/>
                <a:gd name="T72" fmla="*/ 623 w 793"/>
                <a:gd name="T73" fmla="*/ 397 h 908"/>
                <a:gd name="T74" fmla="*/ 510 w 793"/>
                <a:gd name="T75" fmla="*/ 397 h 908"/>
                <a:gd name="T76" fmla="*/ 510 w 793"/>
                <a:gd name="T77" fmla="*/ 567 h 908"/>
                <a:gd name="T78" fmla="*/ 567 w 793"/>
                <a:gd name="T79" fmla="*/ 567 h 908"/>
                <a:gd name="T80" fmla="*/ 567 w 793"/>
                <a:gd name="T81" fmla="*/ 681 h 908"/>
                <a:gd name="T82" fmla="*/ 510 w 793"/>
                <a:gd name="T83" fmla="*/ 681 h 908"/>
                <a:gd name="T84" fmla="*/ 510 w 793"/>
                <a:gd name="T85" fmla="*/ 851 h 908"/>
                <a:gd name="T86" fmla="*/ 397 w 793"/>
                <a:gd name="T87" fmla="*/ 851 h 908"/>
                <a:gd name="T88" fmla="*/ 340 w 793"/>
                <a:gd name="T89" fmla="*/ 851 h 908"/>
                <a:gd name="T90" fmla="*/ 340 w 793"/>
                <a:gd name="T91" fmla="*/ 908 h 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793" h="908">
                  <a:moveTo>
                    <a:pt x="340" y="908"/>
                  </a:moveTo>
                  <a:lnTo>
                    <a:pt x="170" y="908"/>
                  </a:lnTo>
                  <a:lnTo>
                    <a:pt x="170" y="794"/>
                  </a:lnTo>
                  <a:lnTo>
                    <a:pt x="113" y="794"/>
                  </a:lnTo>
                  <a:lnTo>
                    <a:pt x="113" y="737"/>
                  </a:lnTo>
                  <a:lnTo>
                    <a:pt x="170" y="737"/>
                  </a:lnTo>
                  <a:lnTo>
                    <a:pt x="170" y="567"/>
                  </a:lnTo>
                  <a:lnTo>
                    <a:pt x="56" y="567"/>
                  </a:lnTo>
                  <a:lnTo>
                    <a:pt x="56" y="624"/>
                  </a:lnTo>
                  <a:lnTo>
                    <a:pt x="0" y="624"/>
                  </a:lnTo>
                  <a:lnTo>
                    <a:pt x="0" y="454"/>
                  </a:lnTo>
                  <a:lnTo>
                    <a:pt x="56" y="454"/>
                  </a:lnTo>
                  <a:lnTo>
                    <a:pt x="56" y="511"/>
                  </a:lnTo>
                  <a:lnTo>
                    <a:pt x="113" y="511"/>
                  </a:lnTo>
                  <a:lnTo>
                    <a:pt x="113" y="397"/>
                  </a:lnTo>
                  <a:lnTo>
                    <a:pt x="170" y="397"/>
                  </a:lnTo>
                  <a:lnTo>
                    <a:pt x="170" y="454"/>
                  </a:lnTo>
                  <a:lnTo>
                    <a:pt x="397" y="454"/>
                  </a:lnTo>
                  <a:lnTo>
                    <a:pt x="397" y="397"/>
                  </a:lnTo>
                  <a:lnTo>
                    <a:pt x="453" y="397"/>
                  </a:lnTo>
                  <a:lnTo>
                    <a:pt x="453" y="341"/>
                  </a:lnTo>
                  <a:lnTo>
                    <a:pt x="510" y="341"/>
                  </a:lnTo>
                  <a:lnTo>
                    <a:pt x="510" y="284"/>
                  </a:lnTo>
                  <a:lnTo>
                    <a:pt x="567" y="284"/>
                  </a:lnTo>
                  <a:lnTo>
                    <a:pt x="567" y="227"/>
                  </a:lnTo>
                  <a:lnTo>
                    <a:pt x="623" y="227"/>
                  </a:lnTo>
                  <a:lnTo>
                    <a:pt x="623" y="114"/>
                  </a:lnTo>
                  <a:lnTo>
                    <a:pt x="680" y="114"/>
                  </a:lnTo>
                  <a:lnTo>
                    <a:pt x="680" y="0"/>
                  </a:lnTo>
                  <a:lnTo>
                    <a:pt x="793" y="0"/>
                  </a:lnTo>
                  <a:lnTo>
                    <a:pt x="793" y="114"/>
                  </a:lnTo>
                  <a:lnTo>
                    <a:pt x="737" y="114"/>
                  </a:lnTo>
                  <a:lnTo>
                    <a:pt x="737" y="170"/>
                  </a:lnTo>
                  <a:lnTo>
                    <a:pt x="680" y="170"/>
                  </a:lnTo>
                  <a:lnTo>
                    <a:pt x="680" y="284"/>
                  </a:lnTo>
                  <a:lnTo>
                    <a:pt x="623" y="284"/>
                  </a:lnTo>
                  <a:lnTo>
                    <a:pt x="623" y="397"/>
                  </a:lnTo>
                  <a:lnTo>
                    <a:pt x="510" y="397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681"/>
                  </a:lnTo>
                  <a:lnTo>
                    <a:pt x="510" y="681"/>
                  </a:lnTo>
                  <a:lnTo>
                    <a:pt x="510" y="851"/>
                  </a:lnTo>
                  <a:lnTo>
                    <a:pt x="397" y="851"/>
                  </a:lnTo>
                  <a:lnTo>
                    <a:pt x="340" y="851"/>
                  </a:lnTo>
                  <a:lnTo>
                    <a:pt x="340" y="908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5" name="Freeform 951"/>
            <p:cNvSpPr>
              <a:spLocks/>
            </p:cNvSpPr>
            <p:nvPr/>
          </p:nvSpPr>
          <p:spPr bwMode="auto">
            <a:xfrm>
              <a:off x="1764" y="5179"/>
              <a:ext cx="794" cy="623"/>
            </a:xfrm>
            <a:custGeom>
              <a:avLst/>
              <a:gdLst>
                <a:gd name="T0" fmla="*/ 624 w 794"/>
                <a:gd name="T1" fmla="*/ 623 h 623"/>
                <a:gd name="T2" fmla="*/ 567 w 794"/>
                <a:gd name="T3" fmla="*/ 623 h 623"/>
                <a:gd name="T4" fmla="*/ 567 w 794"/>
                <a:gd name="T5" fmla="*/ 567 h 623"/>
                <a:gd name="T6" fmla="*/ 283 w 794"/>
                <a:gd name="T7" fmla="*/ 567 h 623"/>
                <a:gd name="T8" fmla="*/ 283 w 794"/>
                <a:gd name="T9" fmla="*/ 510 h 623"/>
                <a:gd name="T10" fmla="*/ 227 w 794"/>
                <a:gd name="T11" fmla="*/ 510 h 623"/>
                <a:gd name="T12" fmla="*/ 227 w 794"/>
                <a:gd name="T13" fmla="*/ 453 h 623"/>
                <a:gd name="T14" fmla="*/ 170 w 794"/>
                <a:gd name="T15" fmla="*/ 453 h 623"/>
                <a:gd name="T16" fmla="*/ 170 w 794"/>
                <a:gd name="T17" fmla="*/ 510 h 623"/>
                <a:gd name="T18" fmla="*/ 0 w 794"/>
                <a:gd name="T19" fmla="*/ 510 h 623"/>
                <a:gd name="T20" fmla="*/ 0 w 794"/>
                <a:gd name="T21" fmla="*/ 397 h 623"/>
                <a:gd name="T22" fmla="*/ 57 w 794"/>
                <a:gd name="T23" fmla="*/ 397 h 623"/>
                <a:gd name="T24" fmla="*/ 57 w 794"/>
                <a:gd name="T25" fmla="*/ 340 h 623"/>
                <a:gd name="T26" fmla="*/ 113 w 794"/>
                <a:gd name="T27" fmla="*/ 340 h 623"/>
                <a:gd name="T28" fmla="*/ 170 w 794"/>
                <a:gd name="T29" fmla="*/ 340 h 623"/>
                <a:gd name="T30" fmla="*/ 170 w 794"/>
                <a:gd name="T31" fmla="*/ 226 h 623"/>
                <a:gd name="T32" fmla="*/ 227 w 794"/>
                <a:gd name="T33" fmla="*/ 226 h 623"/>
                <a:gd name="T34" fmla="*/ 227 w 794"/>
                <a:gd name="T35" fmla="*/ 113 h 623"/>
                <a:gd name="T36" fmla="*/ 283 w 794"/>
                <a:gd name="T37" fmla="*/ 113 h 623"/>
                <a:gd name="T38" fmla="*/ 283 w 794"/>
                <a:gd name="T39" fmla="*/ 0 h 623"/>
                <a:gd name="T40" fmla="*/ 340 w 794"/>
                <a:gd name="T41" fmla="*/ 0 h 623"/>
                <a:gd name="T42" fmla="*/ 340 w 794"/>
                <a:gd name="T43" fmla="*/ 56 h 623"/>
                <a:gd name="T44" fmla="*/ 397 w 794"/>
                <a:gd name="T45" fmla="*/ 56 h 623"/>
                <a:gd name="T46" fmla="*/ 397 w 794"/>
                <a:gd name="T47" fmla="*/ 113 h 623"/>
                <a:gd name="T48" fmla="*/ 624 w 794"/>
                <a:gd name="T49" fmla="*/ 113 h 623"/>
                <a:gd name="T50" fmla="*/ 624 w 794"/>
                <a:gd name="T51" fmla="*/ 170 h 623"/>
                <a:gd name="T52" fmla="*/ 737 w 794"/>
                <a:gd name="T53" fmla="*/ 170 h 623"/>
                <a:gd name="T54" fmla="*/ 737 w 794"/>
                <a:gd name="T55" fmla="*/ 226 h 623"/>
                <a:gd name="T56" fmla="*/ 794 w 794"/>
                <a:gd name="T57" fmla="*/ 226 h 623"/>
                <a:gd name="T58" fmla="*/ 794 w 794"/>
                <a:gd name="T59" fmla="*/ 397 h 623"/>
                <a:gd name="T60" fmla="*/ 737 w 794"/>
                <a:gd name="T61" fmla="*/ 397 h 623"/>
                <a:gd name="T62" fmla="*/ 737 w 794"/>
                <a:gd name="T63" fmla="*/ 453 h 623"/>
                <a:gd name="T64" fmla="*/ 680 w 794"/>
                <a:gd name="T65" fmla="*/ 453 h 623"/>
                <a:gd name="T66" fmla="*/ 680 w 794"/>
                <a:gd name="T67" fmla="*/ 510 h 623"/>
                <a:gd name="T68" fmla="*/ 624 w 794"/>
                <a:gd name="T69" fmla="*/ 510 h 623"/>
                <a:gd name="T70" fmla="*/ 624 w 794"/>
                <a:gd name="T71" fmla="*/ 623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94" h="623">
                  <a:moveTo>
                    <a:pt x="624" y="623"/>
                  </a:moveTo>
                  <a:lnTo>
                    <a:pt x="567" y="623"/>
                  </a:lnTo>
                  <a:lnTo>
                    <a:pt x="567" y="567"/>
                  </a:lnTo>
                  <a:lnTo>
                    <a:pt x="283" y="567"/>
                  </a:lnTo>
                  <a:lnTo>
                    <a:pt x="283" y="510"/>
                  </a:lnTo>
                  <a:lnTo>
                    <a:pt x="227" y="510"/>
                  </a:lnTo>
                  <a:lnTo>
                    <a:pt x="227" y="453"/>
                  </a:lnTo>
                  <a:lnTo>
                    <a:pt x="170" y="453"/>
                  </a:lnTo>
                  <a:lnTo>
                    <a:pt x="170" y="510"/>
                  </a:lnTo>
                  <a:lnTo>
                    <a:pt x="0" y="510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340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226"/>
                  </a:lnTo>
                  <a:lnTo>
                    <a:pt x="227" y="226"/>
                  </a:lnTo>
                  <a:lnTo>
                    <a:pt x="227" y="113"/>
                  </a:lnTo>
                  <a:lnTo>
                    <a:pt x="283" y="113"/>
                  </a:lnTo>
                  <a:lnTo>
                    <a:pt x="283" y="0"/>
                  </a:lnTo>
                  <a:lnTo>
                    <a:pt x="340" y="0"/>
                  </a:lnTo>
                  <a:lnTo>
                    <a:pt x="340" y="56"/>
                  </a:lnTo>
                  <a:lnTo>
                    <a:pt x="397" y="56"/>
                  </a:lnTo>
                  <a:lnTo>
                    <a:pt x="397" y="113"/>
                  </a:lnTo>
                  <a:lnTo>
                    <a:pt x="624" y="113"/>
                  </a:lnTo>
                  <a:lnTo>
                    <a:pt x="624" y="170"/>
                  </a:lnTo>
                  <a:lnTo>
                    <a:pt x="737" y="170"/>
                  </a:lnTo>
                  <a:lnTo>
                    <a:pt x="737" y="226"/>
                  </a:lnTo>
                  <a:lnTo>
                    <a:pt x="794" y="226"/>
                  </a:lnTo>
                  <a:lnTo>
                    <a:pt x="794" y="397"/>
                  </a:lnTo>
                  <a:lnTo>
                    <a:pt x="737" y="397"/>
                  </a:lnTo>
                  <a:lnTo>
                    <a:pt x="737" y="453"/>
                  </a:lnTo>
                  <a:lnTo>
                    <a:pt x="680" y="453"/>
                  </a:lnTo>
                  <a:lnTo>
                    <a:pt x="680" y="510"/>
                  </a:lnTo>
                  <a:lnTo>
                    <a:pt x="624" y="510"/>
                  </a:lnTo>
                  <a:lnTo>
                    <a:pt x="624" y="62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6" name="Rectangle 952"/>
            <p:cNvSpPr>
              <a:spLocks noChangeArrowheads="1"/>
            </p:cNvSpPr>
            <p:nvPr/>
          </p:nvSpPr>
          <p:spPr bwMode="auto">
            <a:xfrm>
              <a:off x="1424" y="5916"/>
              <a:ext cx="56" cy="56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7" name="Freeform 953"/>
            <p:cNvSpPr>
              <a:spLocks/>
            </p:cNvSpPr>
            <p:nvPr/>
          </p:nvSpPr>
          <p:spPr bwMode="auto">
            <a:xfrm>
              <a:off x="3238" y="2400"/>
              <a:ext cx="114" cy="114"/>
            </a:xfrm>
            <a:custGeom>
              <a:avLst/>
              <a:gdLst>
                <a:gd name="T0" fmla="*/ 0 w 114"/>
                <a:gd name="T1" fmla="*/ 0 h 114"/>
                <a:gd name="T2" fmla="*/ 0 w 114"/>
                <a:gd name="T3" fmla="*/ 114 h 114"/>
                <a:gd name="T4" fmla="*/ 114 w 114"/>
                <a:gd name="T5" fmla="*/ 114 h 114"/>
                <a:gd name="T6" fmla="*/ 114 w 114"/>
                <a:gd name="T7" fmla="*/ 57 h 114"/>
                <a:gd name="T8" fmla="*/ 57 w 114"/>
                <a:gd name="T9" fmla="*/ 57 h 114"/>
                <a:gd name="T10" fmla="*/ 57 w 114"/>
                <a:gd name="T11" fmla="*/ 0 h 114"/>
                <a:gd name="T12" fmla="*/ 0 w 114"/>
                <a:gd name="T13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4" h="114">
                  <a:moveTo>
                    <a:pt x="0" y="0"/>
                  </a:moveTo>
                  <a:lnTo>
                    <a:pt x="0" y="114"/>
                  </a:lnTo>
                  <a:lnTo>
                    <a:pt x="114" y="114"/>
                  </a:lnTo>
                  <a:lnTo>
                    <a:pt x="114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8" name="Freeform 954"/>
            <p:cNvSpPr>
              <a:spLocks/>
            </p:cNvSpPr>
            <p:nvPr/>
          </p:nvSpPr>
          <p:spPr bwMode="auto">
            <a:xfrm>
              <a:off x="2047" y="2344"/>
              <a:ext cx="341" cy="340"/>
            </a:xfrm>
            <a:custGeom>
              <a:avLst/>
              <a:gdLst>
                <a:gd name="T0" fmla="*/ 284 w 341"/>
                <a:gd name="T1" fmla="*/ 340 h 340"/>
                <a:gd name="T2" fmla="*/ 227 w 341"/>
                <a:gd name="T3" fmla="*/ 340 h 340"/>
                <a:gd name="T4" fmla="*/ 227 w 341"/>
                <a:gd name="T5" fmla="*/ 283 h 340"/>
                <a:gd name="T6" fmla="*/ 171 w 341"/>
                <a:gd name="T7" fmla="*/ 283 h 340"/>
                <a:gd name="T8" fmla="*/ 171 w 341"/>
                <a:gd name="T9" fmla="*/ 226 h 340"/>
                <a:gd name="T10" fmla="*/ 114 w 341"/>
                <a:gd name="T11" fmla="*/ 226 h 340"/>
                <a:gd name="T12" fmla="*/ 114 w 341"/>
                <a:gd name="T13" fmla="*/ 170 h 340"/>
                <a:gd name="T14" fmla="*/ 0 w 341"/>
                <a:gd name="T15" fmla="*/ 170 h 340"/>
                <a:gd name="T16" fmla="*/ 0 w 341"/>
                <a:gd name="T17" fmla="*/ 56 h 340"/>
                <a:gd name="T18" fmla="*/ 114 w 341"/>
                <a:gd name="T19" fmla="*/ 56 h 340"/>
                <a:gd name="T20" fmla="*/ 114 w 341"/>
                <a:gd name="T21" fmla="*/ 0 h 340"/>
                <a:gd name="T22" fmla="*/ 227 w 341"/>
                <a:gd name="T23" fmla="*/ 0 h 340"/>
                <a:gd name="T24" fmla="*/ 227 w 341"/>
                <a:gd name="T25" fmla="*/ 56 h 340"/>
                <a:gd name="T26" fmla="*/ 284 w 341"/>
                <a:gd name="T27" fmla="*/ 56 h 340"/>
                <a:gd name="T28" fmla="*/ 284 w 341"/>
                <a:gd name="T29" fmla="*/ 113 h 340"/>
                <a:gd name="T30" fmla="*/ 341 w 341"/>
                <a:gd name="T31" fmla="*/ 113 h 340"/>
                <a:gd name="T32" fmla="*/ 341 w 341"/>
                <a:gd name="T33" fmla="*/ 226 h 340"/>
                <a:gd name="T34" fmla="*/ 284 w 341"/>
                <a:gd name="T35" fmla="*/ 226 h 340"/>
                <a:gd name="T36" fmla="*/ 284 w 341"/>
                <a:gd name="T37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1" h="340">
                  <a:moveTo>
                    <a:pt x="284" y="340"/>
                  </a:moveTo>
                  <a:lnTo>
                    <a:pt x="227" y="340"/>
                  </a:lnTo>
                  <a:lnTo>
                    <a:pt x="227" y="283"/>
                  </a:lnTo>
                  <a:lnTo>
                    <a:pt x="171" y="283"/>
                  </a:lnTo>
                  <a:lnTo>
                    <a:pt x="171" y="226"/>
                  </a:lnTo>
                  <a:lnTo>
                    <a:pt x="114" y="226"/>
                  </a:lnTo>
                  <a:lnTo>
                    <a:pt x="114" y="170"/>
                  </a:lnTo>
                  <a:lnTo>
                    <a:pt x="0" y="170"/>
                  </a:lnTo>
                  <a:lnTo>
                    <a:pt x="0" y="56"/>
                  </a:lnTo>
                  <a:lnTo>
                    <a:pt x="114" y="56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284" y="56"/>
                  </a:lnTo>
                  <a:lnTo>
                    <a:pt x="284" y="113"/>
                  </a:lnTo>
                  <a:lnTo>
                    <a:pt x="341" y="113"/>
                  </a:lnTo>
                  <a:lnTo>
                    <a:pt x="341" y="226"/>
                  </a:lnTo>
                  <a:lnTo>
                    <a:pt x="284" y="226"/>
                  </a:lnTo>
                  <a:lnTo>
                    <a:pt x="284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19" name="Freeform 955"/>
            <p:cNvSpPr>
              <a:spLocks/>
            </p:cNvSpPr>
            <p:nvPr/>
          </p:nvSpPr>
          <p:spPr bwMode="auto">
            <a:xfrm>
              <a:off x="3465" y="1663"/>
              <a:ext cx="113" cy="114"/>
            </a:xfrm>
            <a:custGeom>
              <a:avLst/>
              <a:gdLst>
                <a:gd name="T0" fmla="*/ 113 w 113"/>
                <a:gd name="T1" fmla="*/ 0 h 114"/>
                <a:gd name="T2" fmla="*/ 57 w 113"/>
                <a:gd name="T3" fmla="*/ 0 h 114"/>
                <a:gd name="T4" fmla="*/ 57 w 113"/>
                <a:gd name="T5" fmla="*/ 57 h 114"/>
                <a:gd name="T6" fmla="*/ 0 w 113"/>
                <a:gd name="T7" fmla="*/ 57 h 114"/>
                <a:gd name="T8" fmla="*/ 0 w 113"/>
                <a:gd name="T9" fmla="*/ 114 h 114"/>
                <a:gd name="T10" fmla="*/ 113 w 113"/>
                <a:gd name="T11" fmla="*/ 114 h 114"/>
                <a:gd name="T12" fmla="*/ 113 w 113"/>
                <a:gd name="T13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114">
                  <a:moveTo>
                    <a:pt x="113" y="0"/>
                  </a:move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113" y="114"/>
                  </a:lnTo>
                  <a:lnTo>
                    <a:pt x="113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0" name="Freeform 956"/>
            <p:cNvSpPr>
              <a:spLocks/>
            </p:cNvSpPr>
            <p:nvPr/>
          </p:nvSpPr>
          <p:spPr bwMode="auto">
            <a:xfrm>
              <a:off x="4769" y="3081"/>
              <a:ext cx="227" cy="283"/>
            </a:xfrm>
            <a:custGeom>
              <a:avLst/>
              <a:gdLst>
                <a:gd name="T0" fmla="*/ 170 w 227"/>
                <a:gd name="T1" fmla="*/ 283 h 283"/>
                <a:gd name="T2" fmla="*/ 0 w 227"/>
                <a:gd name="T3" fmla="*/ 283 h 283"/>
                <a:gd name="T4" fmla="*/ 0 w 227"/>
                <a:gd name="T5" fmla="*/ 56 h 283"/>
                <a:gd name="T6" fmla="*/ 57 w 227"/>
                <a:gd name="T7" fmla="*/ 56 h 283"/>
                <a:gd name="T8" fmla="*/ 57 w 227"/>
                <a:gd name="T9" fmla="*/ 0 h 283"/>
                <a:gd name="T10" fmla="*/ 114 w 227"/>
                <a:gd name="T11" fmla="*/ 0 h 283"/>
                <a:gd name="T12" fmla="*/ 114 w 227"/>
                <a:gd name="T13" fmla="*/ 56 h 283"/>
                <a:gd name="T14" fmla="*/ 170 w 227"/>
                <a:gd name="T15" fmla="*/ 56 h 283"/>
                <a:gd name="T16" fmla="*/ 170 w 227"/>
                <a:gd name="T17" fmla="*/ 170 h 283"/>
                <a:gd name="T18" fmla="*/ 227 w 227"/>
                <a:gd name="T19" fmla="*/ 170 h 283"/>
                <a:gd name="T20" fmla="*/ 227 w 227"/>
                <a:gd name="T21" fmla="*/ 227 h 283"/>
                <a:gd name="T22" fmla="*/ 170 w 227"/>
                <a:gd name="T23" fmla="*/ 227 h 283"/>
                <a:gd name="T24" fmla="*/ 170 w 227"/>
                <a:gd name="T25" fmla="*/ 283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7" h="283">
                  <a:moveTo>
                    <a:pt x="170" y="283"/>
                  </a:moveTo>
                  <a:lnTo>
                    <a:pt x="0" y="283"/>
                  </a:lnTo>
                  <a:lnTo>
                    <a:pt x="0" y="56"/>
                  </a:lnTo>
                  <a:lnTo>
                    <a:pt x="57" y="56"/>
                  </a:lnTo>
                  <a:lnTo>
                    <a:pt x="57" y="0"/>
                  </a:lnTo>
                  <a:lnTo>
                    <a:pt x="114" y="0"/>
                  </a:lnTo>
                  <a:lnTo>
                    <a:pt x="114" y="56"/>
                  </a:lnTo>
                  <a:lnTo>
                    <a:pt x="170" y="56"/>
                  </a:lnTo>
                  <a:lnTo>
                    <a:pt x="170" y="170"/>
                  </a:lnTo>
                  <a:lnTo>
                    <a:pt x="227" y="170"/>
                  </a:lnTo>
                  <a:lnTo>
                    <a:pt x="227" y="227"/>
                  </a:lnTo>
                  <a:lnTo>
                    <a:pt x="170" y="227"/>
                  </a:lnTo>
                  <a:lnTo>
                    <a:pt x="170" y="28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1" name="Freeform 957"/>
            <p:cNvSpPr>
              <a:spLocks/>
            </p:cNvSpPr>
            <p:nvPr/>
          </p:nvSpPr>
          <p:spPr bwMode="auto">
            <a:xfrm>
              <a:off x="4883" y="3081"/>
              <a:ext cx="170" cy="170"/>
            </a:xfrm>
            <a:custGeom>
              <a:avLst/>
              <a:gdLst>
                <a:gd name="T0" fmla="*/ 0 w 170"/>
                <a:gd name="T1" fmla="*/ 0 h 170"/>
                <a:gd name="T2" fmla="*/ 0 w 170"/>
                <a:gd name="T3" fmla="*/ 56 h 170"/>
                <a:gd name="T4" fmla="*/ 56 w 170"/>
                <a:gd name="T5" fmla="*/ 56 h 170"/>
                <a:gd name="T6" fmla="*/ 56 w 170"/>
                <a:gd name="T7" fmla="*/ 170 h 170"/>
                <a:gd name="T8" fmla="*/ 170 w 170"/>
                <a:gd name="T9" fmla="*/ 170 h 170"/>
                <a:gd name="T10" fmla="*/ 170 w 170"/>
                <a:gd name="T11" fmla="*/ 56 h 170"/>
                <a:gd name="T12" fmla="*/ 113 w 170"/>
                <a:gd name="T13" fmla="*/ 56 h 170"/>
                <a:gd name="T14" fmla="*/ 113 w 170"/>
                <a:gd name="T15" fmla="*/ 0 h 170"/>
                <a:gd name="T16" fmla="*/ 0 w 170"/>
                <a:gd name="T17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170">
                  <a:moveTo>
                    <a:pt x="0" y="0"/>
                  </a:moveTo>
                  <a:lnTo>
                    <a:pt x="0" y="56"/>
                  </a:lnTo>
                  <a:lnTo>
                    <a:pt x="56" y="56"/>
                  </a:lnTo>
                  <a:lnTo>
                    <a:pt x="56" y="170"/>
                  </a:lnTo>
                  <a:lnTo>
                    <a:pt x="170" y="170"/>
                  </a:lnTo>
                  <a:lnTo>
                    <a:pt x="170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2" name="Freeform 958"/>
            <p:cNvSpPr>
              <a:spLocks/>
            </p:cNvSpPr>
            <p:nvPr/>
          </p:nvSpPr>
          <p:spPr bwMode="auto">
            <a:xfrm>
              <a:off x="4769" y="2967"/>
              <a:ext cx="170" cy="170"/>
            </a:xfrm>
            <a:custGeom>
              <a:avLst/>
              <a:gdLst>
                <a:gd name="T0" fmla="*/ 57 w 170"/>
                <a:gd name="T1" fmla="*/ 170 h 170"/>
                <a:gd name="T2" fmla="*/ 0 w 170"/>
                <a:gd name="T3" fmla="*/ 170 h 170"/>
                <a:gd name="T4" fmla="*/ 0 w 170"/>
                <a:gd name="T5" fmla="*/ 57 h 170"/>
                <a:gd name="T6" fmla="*/ 57 w 170"/>
                <a:gd name="T7" fmla="*/ 57 h 170"/>
                <a:gd name="T8" fmla="*/ 57 w 170"/>
                <a:gd name="T9" fmla="*/ 0 h 170"/>
                <a:gd name="T10" fmla="*/ 170 w 170"/>
                <a:gd name="T11" fmla="*/ 0 h 170"/>
                <a:gd name="T12" fmla="*/ 170 w 170"/>
                <a:gd name="T13" fmla="*/ 114 h 170"/>
                <a:gd name="T14" fmla="*/ 57 w 170"/>
                <a:gd name="T15" fmla="*/ 114 h 170"/>
                <a:gd name="T16" fmla="*/ 57 w 170"/>
                <a:gd name="T17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170">
                  <a:moveTo>
                    <a:pt x="57" y="170"/>
                  </a:moveTo>
                  <a:lnTo>
                    <a:pt x="0" y="170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114"/>
                  </a:lnTo>
                  <a:lnTo>
                    <a:pt x="57" y="114"/>
                  </a:lnTo>
                  <a:lnTo>
                    <a:pt x="57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3" name="Freeform 959"/>
            <p:cNvSpPr>
              <a:spLocks/>
            </p:cNvSpPr>
            <p:nvPr/>
          </p:nvSpPr>
          <p:spPr bwMode="auto">
            <a:xfrm>
              <a:off x="4939" y="2911"/>
              <a:ext cx="114" cy="170"/>
            </a:xfrm>
            <a:custGeom>
              <a:avLst/>
              <a:gdLst>
                <a:gd name="T0" fmla="*/ 57 w 114"/>
                <a:gd name="T1" fmla="*/ 0 h 170"/>
                <a:gd name="T2" fmla="*/ 114 w 114"/>
                <a:gd name="T3" fmla="*/ 0 h 170"/>
                <a:gd name="T4" fmla="*/ 114 w 114"/>
                <a:gd name="T5" fmla="*/ 56 h 170"/>
                <a:gd name="T6" fmla="*/ 114 w 114"/>
                <a:gd name="T7" fmla="*/ 113 h 170"/>
                <a:gd name="T8" fmla="*/ 57 w 114"/>
                <a:gd name="T9" fmla="*/ 113 h 170"/>
                <a:gd name="T10" fmla="*/ 57 w 114"/>
                <a:gd name="T11" fmla="*/ 170 h 170"/>
                <a:gd name="T12" fmla="*/ 0 w 114"/>
                <a:gd name="T13" fmla="*/ 170 h 170"/>
                <a:gd name="T14" fmla="*/ 0 w 114"/>
                <a:gd name="T15" fmla="*/ 56 h 170"/>
                <a:gd name="T16" fmla="*/ 57 w 114"/>
                <a:gd name="T17" fmla="*/ 56 h 170"/>
                <a:gd name="T18" fmla="*/ 57 w 114"/>
                <a:gd name="T19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4" h="170">
                  <a:moveTo>
                    <a:pt x="57" y="0"/>
                  </a:moveTo>
                  <a:lnTo>
                    <a:pt x="114" y="0"/>
                  </a:lnTo>
                  <a:lnTo>
                    <a:pt x="114" y="56"/>
                  </a:lnTo>
                  <a:lnTo>
                    <a:pt x="114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56"/>
                  </a:lnTo>
                  <a:lnTo>
                    <a:pt x="57" y="56"/>
                  </a:lnTo>
                  <a:lnTo>
                    <a:pt x="57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4" name="Rectangle 960"/>
            <p:cNvSpPr>
              <a:spLocks noChangeArrowheads="1"/>
            </p:cNvSpPr>
            <p:nvPr/>
          </p:nvSpPr>
          <p:spPr bwMode="auto">
            <a:xfrm>
              <a:off x="5053" y="2911"/>
              <a:ext cx="56" cy="113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5" name="Freeform 961"/>
            <p:cNvSpPr>
              <a:spLocks/>
            </p:cNvSpPr>
            <p:nvPr/>
          </p:nvSpPr>
          <p:spPr bwMode="auto">
            <a:xfrm>
              <a:off x="4996" y="3024"/>
              <a:ext cx="283" cy="170"/>
            </a:xfrm>
            <a:custGeom>
              <a:avLst/>
              <a:gdLst>
                <a:gd name="T0" fmla="*/ 0 w 283"/>
                <a:gd name="T1" fmla="*/ 0 h 170"/>
                <a:gd name="T2" fmla="*/ 283 w 283"/>
                <a:gd name="T3" fmla="*/ 0 h 170"/>
                <a:gd name="T4" fmla="*/ 283 w 283"/>
                <a:gd name="T5" fmla="*/ 113 h 170"/>
                <a:gd name="T6" fmla="*/ 227 w 283"/>
                <a:gd name="T7" fmla="*/ 113 h 170"/>
                <a:gd name="T8" fmla="*/ 227 w 283"/>
                <a:gd name="T9" fmla="*/ 170 h 170"/>
                <a:gd name="T10" fmla="*/ 57 w 283"/>
                <a:gd name="T11" fmla="*/ 170 h 170"/>
                <a:gd name="T12" fmla="*/ 57 w 283"/>
                <a:gd name="T13" fmla="*/ 113 h 170"/>
                <a:gd name="T14" fmla="*/ 0 w 283"/>
                <a:gd name="T15" fmla="*/ 113 h 170"/>
                <a:gd name="T16" fmla="*/ 0 w 283"/>
                <a:gd name="T17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83" h="170">
                  <a:moveTo>
                    <a:pt x="0" y="0"/>
                  </a:moveTo>
                  <a:lnTo>
                    <a:pt x="283" y="0"/>
                  </a:lnTo>
                  <a:lnTo>
                    <a:pt x="283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57" y="170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6" name="Freeform 962"/>
            <p:cNvSpPr>
              <a:spLocks/>
            </p:cNvSpPr>
            <p:nvPr/>
          </p:nvSpPr>
          <p:spPr bwMode="auto">
            <a:xfrm>
              <a:off x="4712" y="2797"/>
              <a:ext cx="284" cy="227"/>
            </a:xfrm>
            <a:custGeom>
              <a:avLst/>
              <a:gdLst>
                <a:gd name="T0" fmla="*/ 284 w 284"/>
                <a:gd name="T1" fmla="*/ 170 h 227"/>
                <a:gd name="T2" fmla="*/ 284 w 284"/>
                <a:gd name="T3" fmla="*/ 57 h 227"/>
                <a:gd name="T4" fmla="*/ 171 w 284"/>
                <a:gd name="T5" fmla="*/ 57 h 227"/>
                <a:gd name="T6" fmla="*/ 171 w 284"/>
                <a:gd name="T7" fmla="*/ 0 h 227"/>
                <a:gd name="T8" fmla="*/ 57 w 284"/>
                <a:gd name="T9" fmla="*/ 0 h 227"/>
                <a:gd name="T10" fmla="*/ 57 w 284"/>
                <a:gd name="T11" fmla="*/ 57 h 227"/>
                <a:gd name="T12" fmla="*/ 114 w 284"/>
                <a:gd name="T13" fmla="*/ 57 h 227"/>
                <a:gd name="T14" fmla="*/ 114 w 284"/>
                <a:gd name="T15" fmla="*/ 114 h 227"/>
                <a:gd name="T16" fmla="*/ 0 w 284"/>
                <a:gd name="T17" fmla="*/ 114 h 227"/>
                <a:gd name="T18" fmla="*/ 0 w 284"/>
                <a:gd name="T19" fmla="*/ 227 h 227"/>
                <a:gd name="T20" fmla="*/ 114 w 284"/>
                <a:gd name="T21" fmla="*/ 227 h 227"/>
                <a:gd name="T22" fmla="*/ 114 w 284"/>
                <a:gd name="T23" fmla="*/ 170 h 227"/>
                <a:gd name="T24" fmla="*/ 284 w 284"/>
                <a:gd name="T25" fmla="*/ 17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84" h="227">
                  <a:moveTo>
                    <a:pt x="284" y="170"/>
                  </a:moveTo>
                  <a:lnTo>
                    <a:pt x="284" y="57"/>
                  </a:lnTo>
                  <a:lnTo>
                    <a:pt x="171" y="57"/>
                  </a:lnTo>
                  <a:lnTo>
                    <a:pt x="171" y="0"/>
                  </a:lnTo>
                  <a:lnTo>
                    <a:pt x="57" y="0"/>
                  </a:lnTo>
                  <a:lnTo>
                    <a:pt x="57" y="57"/>
                  </a:lnTo>
                  <a:lnTo>
                    <a:pt x="114" y="57"/>
                  </a:lnTo>
                  <a:lnTo>
                    <a:pt x="114" y="114"/>
                  </a:lnTo>
                  <a:lnTo>
                    <a:pt x="0" y="114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170"/>
                  </a:lnTo>
                  <a:lnTo>
                    <a:pt x="284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7" name="Freeform 963"/>
            <p:cNvSpPr>
              <a:spLocks/>
            </p:cNvSpPr>
            <p:nvPr/>
          </p:nvSpPr>
          <p:spPr bwMode="auto">
            <a:xfrm>
              <a:off x="4996" y="2797"/>
              <a:ext cx="170" cy="114"/>
            </a:xfrm>
            <a:custGeom>
              <a:avLst/>
              <a:gdLst>
                <a:gd name="T0" fmla="*/ 170 w 170"/>
                <a:gd name="T1" fmla="*/ 114 h 114"/>
                <a:gd name="T2" fmla="*/ 0 w 170"/>
                <a:gd name="T3" fmla="*/ 114 h 114"/>
                <a:gd name="T4" fmla="*/ 0 w 170"/>
                <a:gd name="T5" fmla="*/ 57 h 114"/>
                <a:gd name="T6" fmla="*/ 57 w 170"/>
                <a:gd name="T7" fmla="*/ 57 h 114"/>
                <a:gd name="T8" fmla="*/ 57 w 170"/>
                <a:gd name="T9" fmla="*/ 0 h 114"/>
                <a:gd name="T10" fmla="*/ 113 w 170"/>
                <a:gd name="T11" fmla="*/ 0 h 114"/>
                <a:gd name="T12" fmla="*/ 113 w 170"/>
                <a:gd name="T13" fmla="*/ 57 h 114"/>
                <a:gd name="T14" fmla="*/ 170 w 170"/>
                <a:gd name="T15" fmla="*/ 57 h 114"/>
                <a:gd name="T16" fmla="*/ 170 w 170"/>
                <a:gd name="T17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70" h="114">
                  <a:moveTo>
                    <a:pt x="170" y="114"/>
                  </a:moveTo>
                  <a:lnTo>
                    <a:pt x="0" y="114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13" y="0"/>
                  </a:lnTo>
                  <a:lnTo>
                    <a:pt x="113" y="57"/>
                  </a:lnTo>
                  <a:lnTo>
                    <a:pt x="170" y="57"/>
                  </a:lnTo>
                  <a:lnTo>
                    <a:pt x="170" y="11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8" name="Freeform 964"/>
            <p:cNvSpPr>
              <a:spLocks/>
            </p:cNvSpPr>
            <p:nvPr/>
          </p:nvSpPr>
          <p:spPr bwMode="auto">
            <a:xfrm>
              <a:off x="4883" y="2740"/>
              <a:ext cx="170" cy="114"/>
            </a:xfrm>
            <a:custGeom>
              <a:avLst/>
              <a:gdLst>
                <a:gd name="T0" fmla="*/ 0 w 170"/>
                <a:gd name="T1" fmla="*/ 0 h 114"/>
                <a:gd name="T2" fmla="*/ 0 w 170"/>
                <a:gd name="T3" fmla="*/ 114 h 114"/>
                <a:gd name="T4" fmla="*/ 170 w 170"/>
                <a:gd name="T5" fmla="*/ 114 h 114"/>
                <a:gd name="T6" fmla="*/ 170 w 170"/>
                <a:gd name="T7" fmla="*/ 57 h 114"/>
                <a:gd name="T8" fmla="*/ 113 w 170"/>
                <a:gd name="T9" fmla="*/ 57 h 114"/>
                <a:gd name="T10" fmla="*/ 113 w 170"/>
                <a:gd name="T11" fmla="*/ 0 h 114"/>
                <a:gd name="T12" fmla="*/ 56 w 170"/>
                <a:gd name="T13" fmla="*/ 0 h 114"/>
                <a:gd name="T14" fmla="*/ 0 w 170"/>
                <a:gd name="T15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0" h="114">
                  <a:moveTo>
                    <a:pt x="0" y="0"/>
                  </a:moveTo>
                  <a:lnTo>
                    <a:pt x="0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56" y="0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29" name="Freeform 965"/>
            <p:cNvSpPr>
              <a:spLocks/>
            </p:cNvSpPr>
            <p:nvPr/>
          </p:nvSpPr>
          <p:spPr bwMode="auto">
            <a:xfrm>
              <a:off x="5109" y="2684"/>
              <a:ext cx="170" cy="170"/>
            </a:xfrm>
            <a:custGeom>
              <a:avLst/>
              <a:gdLst>
                <a:gd name="T0" fmla="*/ 0 w 170"/>
                <a:gd name="T1" fmla="*/ 170 h 170"/>
                <a:gd name="T2" fmla="*/ 0 w 170"/>
                <a:gd name="T3" fmla="*/ 56 h 170"/>
                <a:gd name="T4" fmla="*/ 57 w 170"/>
                <a:gd name="T5" fmla="*/ 56 h 170"/>
                <a:gd name="T6" fmla="*/ 57 w 170"/>
                <a:gd name="T7" fmla="*/ 0 h 170"/>
                <a:gd name="T8" fmla="*/ 170 w 170"/>
                <a:gd name="T9" fmla="*/ 0 h 170"/>
                <a:gd name="T10" fmla="*/ 170 w 170"/>
                <a:gd name="T11" fmla="*/ 56 h 170"/>
                <a:gd name="T12" fmla="*/ 114 w 170"/>
                <a:gd name="T13" fmla="*/ 56 h 170"/>
                <a:gd name="T14" fmla="*/ 114 w 170"/>
                <a:gd name="T15" fmla="*/ 113 h 170"/>
                <a:gd name="T16" fmla="*/ 57 w 170"/>
                <a:gd name="T17" fmla="*/ 113 h 170"/>
                <a:gd name="T18" fmla="*/ 57 w 170"/>
                <a:gd name="T19" fmla="*/ 170 h 170"/>
                <a:gd name="T20" fmla="*/ 0 w 170"/>
                <a:gd name="T21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170">
                  <a:moveTo>
                    <a:pt x="0" y="170"/>
                  </a:moveTo>
                  <a:lnTo>
                    <a:pt x="0" y="56"/>
                  </a:lnTo>
                  <a:lnTo>
                    <a:pt x="57" y="56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6"/>
                  </a:lnTo>
                  <a:lnTo>
                    <a:pt x="114" y="56"/>
                  </a:lnTo>
                  <a:lnTo>
                    <a:pt x="114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0" name="Freeform 966"/>
            <p:cNvSpPr>
              <a:spLocks/>
            </p:cNvSpPr>
            <p:nvPr/>
          </p:nvSpPr>
          <p:spPr bwMode="auto">
            <a:xfrm>
              <a:off x="4996" y="2684"/>
              <a:ext cx="170" cy="113"/>
            </a:xfrm>
            <a:custGeom>
              <a:avLst/>
              <a:gdLst>
                <a:gd name="T0" fmla="*/ 170 w 170"/>
                <a:gd name="T1" fmla="*/ 0 h 113"/>
                <a:gd name="T2" fmla="*/ 0 w 170"/>
                <a:gd name="T3" fmla="*/ 0 h 113"/>
                <a:gd name="T4" fmla="*/ 0 w 170"/>
                <a:gd name="T5" fmla="*/ 113 h 113"/>
                <a:gd name="T6" fmla="*/ 113 w 170"/>
                <a:gd name="T7" fmla="*/ 113 h 113"/>
                <a:gd name="T8" fmla="*/ 113 w 170"/>
                <a:gd name="T9" fmla="*/ 56 h 113"/>
                <a:gd name="T10" fmla="*/ 170 w 170"/>
                <a:gd name="T11" fmla="*/ 56 h 113"/>
                <a:gd name="T12" fmla="*/ 170 w 170"/>
                <a:gd name="T13" fmla="*/ 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113">
                  <a:moveTo>
                    <a:pt x="170" y="0"/>
                  </a:moveTo>
                  <a:lnTo>
                    <a:pt x="0" y="0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56"/>
                  </a:lnTo>
                  <a:lnTo>
                    <a:pt x="170" y="56"/>
                  </a:lnTo>
                  <a:lnTo>
                    <a:pt x="17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1" name="Freeform 967"/>
            <p:cNvSpPr>
              <a:spLocks/>
            </p:cNvSpPr>
            <p:nvPr/>
          </p:nvSpPr>
          <p:spPr bwMode="auto">
            <a:xfrm>
              <a:off x="5109" y="2570"/>
              <a:ext cx="114" cy="114"/>
            </a:xfrm>
            <a:custGeom>
              <a:avLst/>
              <a:gdLst>
                <a:gd name="T0" fmla="*/ 0 w 114"/>
                <a:gd name="T1" fmla="*/ 114 h 114"/>
                <a:gd name="T2" fmla="*/ 0 w 114"/>
                <a:gd name="T3" fmla="*/ 57 h 114"/>
                <a:gd name="T4" fmla="*/ 57 w 114"/>
                <a:gd name="T5" fmla="*/ 57 h 114"/>
                <a:gd name="T6" fmla="*/ 57 w 114"/>
                <a:gd name="T7" fmla="*/ 0 h 114"/>
                <a:gd name="T8" fmla="*/ 114 w 114"/>
                <a:gd name="T9" fmla="*/ 0 h 114"/>
                <a:gd name="T10" fmla="*/ 114 w 114"/>
                <a:gd name="T11" fmla="*/ 114 h 114"/>
                <a:gd name="T12" fmla="*/ 0 w 114"/>
                <a:gd name="T13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4" h="114">
                  <a:moveTo>
                    <a:pt x="0" y="114"/>
                  </a:move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14" y="0"/>
                  </a:lnTo>
                  <a:lnTo>
                    <a:pt x="114" y="114"/>
                  </a:lnTo>
                  <a:lnTo>
                    <a:pt x="0" y="11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2" name="Freeform 968"/>
            <p:cNvSpPr>
              <a:spLocks/>
            </p:cNvSpPr>
            <p:nvPr/>
          </p:nvSpPr>
          <p:spPr bwMode="auto">
            <a:xfrm>
              <a:off x="4996" y="2514"/>
              <a:ext cx="170" cy="170"/>
            </a:xfrm>
            <a:custGeom>
              <a:avLst/>
              <a:gdLst>
                <a:gd name="T0" fmla="*/ 57 w 170"/>
                <a:gd name="T1" fmla="*/ 170 h 170"/>
                <a:gd name="T2" fmla="*/ 57 w 170"/>
                <a:gd name="T3" fmla="*/ 56 h 170"/>
                <a:gd name="T4" fmla="*/ 0 w 170"/>
                <a:gd name="T5" fmla="*/ 56 h 170"/>
                <a:gd name="T6" fmla="*/ 0 w 170"/>
                <a:gd name="T7" fmla="*/ 0 h 170"/>
                <a:gd name="T8" fmla="*/ 113 w 170"/>
                <a:gd name="T9" fmla="*/ 0 h 170"/>
                <a:gd name="T10" fmla="*/ 113 w 170"/>
                <a:gd name="T11" fmla="*/ 56 h 170"/>
                <a:gd name="T12" fmla="*/ 170 w 170"/>
                <a:gd name="T13" fmla="*/ 56 h 170"/>
                <a:gd name="T14" fmla="*/ 170 w 170"/>
                <a:gd name="T15" fmla="*/ 113 h 170"/>
                <a:gd name="T16" fmla="*/ 113 w 170"/>
                <a:gd name="T17" fmla="*/ 113 h 170"/>
                <a:gd name="T18" fmla="*/ 113 w 170"/>
                <a:gd name="T19" fmla="*/ 170 h 170"/>
                <a:gd name="T20" fmla="*/ 57 w 170"/>
                <a:gd name="T21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170">
                  <a:moveTo>
                    <a:pt x="57" y="170"/>
                  </a:moveTo>
                  <a:lnTo>
                    <a:pt x="57" y="56"/>
                  </a:lnTo>
                  <a:lnTo>
                    <a:pt x="0" y="56"/>
                  </a:lnTo>
                  <a:lnTo>
                    <a:pt x="0" y="0"/>
                  </a:lnTo>
                  <a:lnTo>
                    <a:pt x="113" y="0"/>
                  </a:lnTo>
                  <a:lnTo>
                    <a:pt x="113" y="56"/>
                  </a:lnTo>
                  <a:lnTo>
                    <a:pt x="170" y="56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170"/>
                  </a:lnTo>
                  <a:lnTo>
                    <a:pt x="57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3" name="Freeform 969"/>
            <p:cNvSpPr>
              <a:spLocks/>
            </p:cNvSpPr>
            <p:nvPr/>
          </p:nvSpPr>
          <p:spPr bwMode="auto">
            <a:xfrm>
              <a:off x="4996" y="2344"/>
              <a:ext cx="170" cy="170"/>
            </a:xfrm>
            <a:custGeom>
              <a:avLst/>
              <a:gdLst>
                <a:gd name="T0" fmla="*/ 0 w 170"/>
                <a:gd name="T1" fmla="*/ 170 h 170"/>
                <a:gd name="T2" fmla="*/ 0 w 170"/>
                <a:gd name="T3" fmla="*/ 113 h 170"/>
                <a:gd name="T4" fmla="*/ 113 w 170"/>
                <a:gd name="T5" fmla="*/ 113 h 170"/>
                <a:gd name="T6" fmla="*/ 113 w 170"/>
                <a:gd name="T7" fmla="*/ 0 h 170"/>
                <a:gd name="T8" fmla="*/ 170 w 170"/>
                <a:gd name="T9" fmla="*/ 0 h 170"/>
                <a:gd name="T10" fmla="*/ 170 w 170"/>
                <a:gd name="T11" fmla="*/ 170 h 170"/>
                <a:gd name="T12" fmla="*/ 0 w 170"/>
                <a:gd name="T13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" h="170">
                  <a:moveTo>
                    <a:pt x="0" y="170"/>
                  </a:moveTo>
                  <a:lnTo>
                    <a:pt x="0" y="113"/>
                  </a:lnTo>
                  <a:lnTo>
                    <a:pt x="113" y="113"/>
                  </a:lnTo>
                  <a:lnTo>
                    <a:pt x="113" y="0"/>
                  </a:lnTo>
                  <a:lnTo>
                    <a:pt x="170" y="0"/>
                  </a:lnTo>
                  <a:lnTo>
                    <a:pt x="170" y="170"/>
                  </a:lnTo>
                  <a:lnTo>
                    <a:pt x="0" y="17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4" name="Freeform 970"/>
            <p:cNvSpPr>
              <a:spLocks/>
            </p:cNvSpPr>
            <p:nvPr/>
          </p:nvSpPr>
          <p:spPr bwMode="auto">
            <a:xfrm>
              <a:off x="5109" y="2287"/>
              <a:ext cx="227" cy="340"/>
            </a:xfrm>
            <a:custGeom>
              <a:avLst/>
              <a:gdLst>
                <a:gd name="T0" fmla="*/ 114 w 227"/>
                <a:gd name="T1" fmla="*/ 340 h 340"/>
                <a:gd name="T2" fmla="*/ 227 w 227"/>
                <a:gd name="T3" fmla="*/ 340 h 340"/>
                <a:gd name="T4" fmla="*/ 227 w 227"/>
                <a:gd name="T5" fmla="*/ 227 h 340"/>
                <a:gd name="T6" fmla="*/ 170 w 227"/>
                <a:gd name="T7" fmla="*/ 227 h 340"/>
                <a:gd name="T8" fmla="*/ 170 w 227"/>
                <a:gd name="T9" fmla="*/ 57 h 340"/>
                <a:gd name="T10" fmla="*/ 114 w 227"/>
                <a:gd name="T11" fmla="*/ 57 h 340"/>
                <a:gd name="T12" fmla="*/ 114 w 227"/>
                <a:gd name="T13" fmla="*/ 0 h 340"/>
                <a:gd name="T14" fmla="*/ 57 w 227"/>
                <a:gd name="T15" fmla="*/ 0 h 340"/>
                <a:gd name="T16" fmla="*/ 57 w 227"/>
                <a:gd name="T17" fmla="*/ 227 h 340"/>
                <a:gd name="T18" fmla="*/ 0 w 227"/>
                <a:gd name="T19" fmla="*/ 227 h 340"/>
                <a:gd name="T20" fmla="*/ 0 w 227"/>
                <a:gd name="T21" fmla="*/ 283 h 340"/>
                <a:gd name="T22" fmla="*/ 114 w 227"/>
                <a:gd name="T23" fmla="*/ 283 h 340"/>
                <a:gd name="T24" fmla="*/ 114 w 227"/>
                <a:gd name="T25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7" h="340">
                  <a:moveTo>
                    <a:pt x="114" y="340"/>
                  </a:moveTo>
                  <a:lnTo>
                    <a:pt x="227" y="340"/>
                  </a:lnTo>
                  <a:lnTo>
                    <a:pt x="227" y="227"/>
                  </a:lnTo>
                  <a:lnTo>
                    <a:pt x="170" y="227"/>
                  </a:lnTo>
                  <a:lnTo>
                    <a:pt x="170" y="57"/>
                  </a:lnTo>
                  <a:lnTo>
                    <a:pt x="114" y="57"/>
                  </a:lnTo>
                  <a:lnTo>
                    <a:pt x="114" y="0"/>
                  </a:lnTo>
                  <a:lnTo>
                    <a:pt x="57" y="0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283"/>
                  </a:lnTo>
                  <a:lnTo>
                    <a:pt x="114" y="283"/>
                  </a:lnTo>
                  <a:lnTo>
                    <a:pt x="114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5" name="Freeform 971"/>
            <p:cNvSpPr>
              <a:spLocks/>
            </p:cNvSpPr>
            <p:nvPr/>
          </p:nvSpPr>
          <p:spPr bwMode="auto">
            <a:xfrm>
              <a:off x="4939" y="2173"/>
              <a:ext cx="227" cy="284"/>
            </a:xfrm>
            <a:custGeom>
              <a:avLst/>
              <a:gdLst>
                <a:gd name="T0" fmla="*/ 227 w 227"/>
                <a:gd name="T1" fmla="*/ 114 h 284"/>
                <a:gd name="T2" fmla="*/ 114 w 227"/>
                <a:gd name="T3" fmla="*/ 114 h 284"/>
                <a:gd name="T4" fmla="*/ 114 w 227"/>
                <a:gd name="T5" fmla="*/ 57 h 284"/>
                <a:gd name="T6" fmla="*/ 57 w 227"/>
                <a:gd name="T7" fmla="*/ 57 h 284"/>
                <a:gd name="T8" fmla="*/ 57 w 227"/>
                <a:gd name="T9" fmla="*/ 0 h 284"/>
                <a:gd name="T10" fmla="*/ 0 w 227"/>
                <a:gd name="T11" fmla="*/ 0 h 284"/>
                <a:gd name="T12" fmla="*/ 0 w 227"/>
                <a:gd name="T13" fmla="*/ 171 h 284"/>
                <a:gd name="T14" fmla="*/ 57 w 227"/>
                <a:gd name="T15" fmla="*/ 171 h 284"/>
                <a:gd name="T16" fmla="*/ 57 w 227"/>
                <a:gd name="T17" fmla="*/ 284 h 284"/>
                <a:gd name="T18" fmla="*/ 170 w 227"/>
                <a:gd name="T19" fmla="*/ 284 h 284"/>
                <a:gd name="T20" fmla="*/ 170 w 227"/>
                <a:gd name="T21" fmla="*/ 171 h 284"/>
                <a:gd name="T22" fmla="*/ 227 w 227"/>
                <a:gd name="T23" fmla="*/ 171 h 284"/>
                <a:gd name="T24" fmla="*/ 227 w 227"/>
                <a:gd name="T25" fmla="*/ 114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7" h="284">
                  <a:moveTo>
                    <a:pt x="227" y="114"/>
                  </a:moveTo>
                  <a:lnTo>
                    <a:pt x="114" y="114"/>
                  </a:lnTo>
                  <a:lnTo>
                    <a:pt x="114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0" y="0"/>
                  </a:lnTo>
                  <a:lnTo>
                    <a:pt x="0" y="171"/>
                  </a:lnTo>
                  <a:lnTo>
                    <a:pt x="57" y="171"/>
                  </a:lnTo>
                  <a:lnTo>
                    <a:pt x="57" y="284"/>
                  </a:lnTo>
                  <a:lnTo>
                    <a:pt x="170" y="284"/>
                  </a:lnTo>
                  <a:lnTo>
                    <a:pt x="170" y="171"/>
                  </a:lnTo>
                  <a:lnTo>
                    <a:pt x="227" y="171"/>
                  </a:lnTo>
                  <a:lnTo>
                    <a:pt x="227" y="11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6" name="Freeform 972"/>
            <p:cNvSpPr>
              <a:spLocks/>
            </p:cNvSpPr>
            <p:nvPr/>
          </p:nvSpPr>
          <p:spPr bwMode="auto">
            <a:xfrm>
              <a:off x="5166" y="2173"/>
              <a:ext cx="397" cy="511"/>
            </a:xfrm>
            <a:custGeom>
              <a:avLst/>
              <a:gdLst>
                <a:gd name="T0" fmla="*/ 0 w 397"/>
                <a:gd name="T1" fmla="*/ 114 h 511"/>
                <a:gd name="T2" fmla="*/ 0 w 397"/>
                <a:gd name="T3" fmla="*/ 57 h 511"/>
                <a:gd name="T4" fmla="*/ 57 w 397"/>
                <a:gd name="T5" fmla="*/ 57 h 511"/>
                <a:gd name="T6" fmla="*/ 57 w 397"/>
                <a:gd name="T7" fmla="*/ 0 h 511"/>
                <a:gd name="T8" fmla="*/ 170 w 397"/>
                <a:gd name="T9" fmla="*/ 0 h 511"/>
                <a:gd name="T10" fmla="*/ 170 w 397"/>
                <a:gd name="T11" fmla="*/ 171 h 511"/>
                <a:gd name="T12" fmla="*/ 227 w 397"/>
                <a:gd name="T13" fmla="*/ 171 h 511"/>
                <a:gd name="T14" fmla="*/ 227 w 397"/>
                <a:gd name="T15" fmla="*/ 284 h 511"/>
                <a:gd name="T16" fmla="*/ 284 w 397"/>
                <a:gd name="T17" fmla="*/ 284 h 511"/>
                <a:gd name="T18" fmla="*/ 284 w 397"/>
                <a:gd name="T19" fmla="*/ 341 h 511"/>
                <a:gd name="T20" fmla="*/ 340 w 397"/>
                <a:gd name="T21" fmla="*/ 341 h 511"/>
                <a:gd name="T22" fmla="*/ 340 w 397"/>
                <a:gd name="T23" fmla="*/ 397 h 511"/>
                <a:gd name="T24" fmla="*/ 397 w 397"/>
                <a:gd name="T25" fmla="*/ 397 h 511"/>
                <a:gd name="T26" fmla="*/ 397 w 397"/>
                <a:gd name="T27" fmla="*/ 511 h 511"/>
                <a:gd name="T28" fmla="*/ 340 w 397"/>
                <a:gd name="T29" fmla="*/ 511 h 511"/>
                <a:gd name="T30" fmla="*/ 340 w 397"/>
                <a:gd name="T31" fmla="*/ 454 h 511"/>
                <a:gd name="T32" fmla="*/ 284 w 397"/>
                <a:gd name="T33" fmla="*/ 454 h 511"/>
                <a:gd name="T34" fmla="*/ 284 w 397"/>
                <a:gd name="T35" fmla="*/ 397 h 511"/>
                <a:gd name="T36" fmla="*/ 170 w 397"/>
                <a:gd name="T37" fmla="*/ 397 h 511"/>
                <a:gd name="T38" fmla="*/ 170 w 397"/>
                <a:gd name="T39" fmla="*/ 341 h 511"/>
                <a:gd name="T40" fmla="*/ 113 w 397"/>
                <a:gd name="T41" fmla="*/ 341 h 511"/>
                <a:gd name="T42" fmla="*/ 113 w 397"/>
                <a:gd name="T43" fmla="*/ 171 h 511"/>
                <a:gd name="T44" fmla="*/ 57 w 397"/>
                <a:gd name="T45" fmla="*/ 171 h 511"/>
                <a:gd name="T46" fmla="*/ 57 w 397"/>
                <a:gd name="T47" fmla="*/ 114 h 511"/>
                <a:gd name="T48" fmla="*/ 0 w 397"/>
                <a:gd name="T49" fmla="*/ 114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397" h="511">
                  <a:moveTo>
                    <a:pt x="0" y="114"/>
                  </a:move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171"/>
                  </a:lnTo>
                  <a:lnTo>
                    <a:pt x="227" y="171"/>
                  </a:lnTo>
                  <a:lnTo>
                    <a:pt x="227" y="284"/>
                  </a:lnTo>
                  <a:lnTo>
                    <a:pt x="284" y="284"/>
                  </a:lnTo>
                  <a:lnTo>
                    <a:pt x="284" y="341"/>
                  </a:lnTo>
                  <a:lnTo>
                    <a:pt x="340" y="341"/>
                  </a:lnTo>
                  <a:lnTo>
                    <a:pt x="340" y="397"/>
                  </a:lnTo>
                  <a:lnTo>
                    <a:pt x="397" y="397"/>
                  </a:lnTo>
                  <a:lnTo>
                    <a:pt x="397" y="511"/>
                  </a:lnTo>
                  <a:lnTo>
                    <a:pt x="340" y="511"/>
                  </a:lnTo>
                  <a:lnTo>
                    <a:pt x="340" y="454"/>
                  </a:lnTo>
                  <a:lnTo>
                    <a:pt x="284" y="454"/>
                  </a:lnTo>
                  <a:lnTo>
                    <a:pt x="284" y="397"/>
                  </a:lnTo>
                  <a:lnTo>
                    <a:pt x="170" y="397"/>
                  </a:lnTo>
                  <a:lnTo>
                    <a:pt x="170" y="341"/>
                  </a:lnTo>
                  <a:lnTo>
                    <a:pt x="113" y="341"/>
                  </a:lnTo>
                  <a:lnTo>
                    <a:pt x="113" y="171"/>
                  </a:lnTo>
                  <a:lnTo>
                    <a:pt x="57" y="171"/>
                  </a:lnTo>
                  <a:lnTo>
                    <a:pt x="57" y="114"/>
                  </a:lnTo>
                  <a:lnTo>
                    <a:pt x="0" y="114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8" name="Freeform 974"/>
            <p:cNvSpPr>
              <a:spLocks/>
            </p:cNvSpPr>
            <p:nvPr/>
          </p:nvSpPr>
          <p:spPr bwMode="auto">
            <a:xfrm>
              <a:off x="5053" y="1890"/>
              <a:ext cx="510" cy="397"/>
            </a:xfrm>
            <a:custGeom>
              <a:avLst/>
              <a:gdLst>
                <a:gd name="T0" fmla="*/ 0 w 510"/>
                <a:gd name="T1" fmla="*/ 340 h 397"/>
                <a:gd name="T2" fmla="*/ 0 w 510"/>
                <a:gd name="T3" fmla="*/ 397 h 397"/>
                <a:gd name="T4" fmla="*/ 113 w 510"/>
                <a:gd name="T5" fmla="*/ 397 h 397"/>
                <a:gd name="T6" fmla="*/ 113 w 510"/>
                <a:gd name="T7" fmla="*/ 340 h 397"/>
                <a:gd name="T8" fmla="*/ 170 w 510"/>
                <a:gd name="T9" fmla="*/ 340 h 397"/>
                <a:gd name="T10" fmla="*/ 170 w 510"/>
                <a:gd name="T11" fmla="*/ 283 h 397"/>
                <a:gd name="T12" fmla="*/ 226 w 510"/>
                <a:gd name="T13" fmla="*/ 283 h 397"/>
                <a:gd name="T14" fmla="*/ 226 w 510"/>
                <a:gd name="T15" fmla="*/ 227 h 397"/>
                <a:gd name="T16" fmla="*/ 340 w 510"/>
                <a:gd name="T17" fmla="*/ 227 h 397"/>
                <a:gd name="T18" fmla="*/ 340 w 510"/>
                <a:gd name="T19" fmla="*/ 170 h 397"/>
                <a:gd name="T20" fmla="*/ 510 w 510"/>
                <a:gd name="T21" fmla="*/ 170 h 397"/>
                <a:gd name="T22" fmla="*/ 510 w 510"/>
                <a:gd name="T23" fmla="*/ 0 h 397"/>
                <a:gd name="T24" fmla="*/ 453 w 510"/>
                <a:gd name="T25" fmla="*/ 0 h 397"/>
                <a:gd name="T26" fmla="*/ 453 w 510"/>
                <a:gd name="T27" fmla="*/ 57 h 397"/>
                <a:gd name="T28" fmla="*/ 283 w 510"/>
                <a:gd name="T29" fmla="*/ 57 h 397"/>
                <a:gd name="T30" fmla="*/ 283 w 510"/>
                <a:gd name="T31" fmla="*/ 113 h 397"/>
                <a:gd name="T32" fmla="*/ 226 w 510"/>
                <a:gd name="T33" fmla="*/ 113 h 397"/>
                <a:gd name="T34" fmla="*/ 226 w 510"/>
                <a:gd name="T35" fmla="*/ 170 h 397"/>
                <a:gd name="T36" fmla="*/ 170 w 510"/>
                <a:gd name="T37" fmla="*/ 170 h 397"/>
                <a:gd name="T38" fmla="*/ 170 w 510"/>
                <a:gd name="T39" fmla="*/ 227 h 397"/>
                <a:gd name="T40" fmla="*/ 113 w 510"/>
                <a:gd name="T41" fmla="*/ 227 h 397"/>
                <a:gd name="T42" fmla="*/ 113 w 510"/>
                <a:gd name="T43" fmla="*/ 283 h 397"/>
                <a:gd name="T44" fmla="*/ 56 w 510"/>
                <a:gd name="T45" fmla="*/ 283 h 397"/>
                <a:gd name="T46" fmla="*/ 56 w 510"/>
                <a:gd name="T47" fmla="*/ 340 h 397"/>
                <a:gd name="T48" fmla="*/ 0 w 510"/>
                <a:gd name="T49" fmla="*/ 34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10" h="397">
                  <a:moveTo>
                    <a:pt x="0" y="340"/>
                  </a:moveTo>
                  <a:lnTo>
                    <a:pt x="0" y="397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226" y="283"/>
                  </a:lnTo>
                  <a:lnTo>
                    <a:pt x="226" y="227"/>
                  </a:lnTo>
                  <a:lnTo>
                    <a:pt x="340" y="227"/>
                  </a:lnTo>
                  <a:lnTo>
                    <a:pt x="340" y="170"/>
                  </a:lnTo>
                  <a:lnTo>
                    <a:pt x="510" y="170"/>
                  </a:lnTo>
                  <a:lnTo>
                    <a:pt x="510" y="0"/>
                  </a:lnTo>
                  <a:lnTo>
                    <a:pt x="453" y="0"/>
                  </a:lnTo>
                  <a:lnTo>
                    <a:pt x="453" y="57"/>
                  </a:lnTo>
                  <a:lnTo>
                    <a:pt x="283" y="57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170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283"/>
                  </a:lnTo>
                  <a:lnTo>
                    <a:pt x="56" y="283"/>
                  </a:lnTo>
                  <a:lnTo>
                    <a:pt x="56" y="340"/>
                  </a:lnTo>
                  <a:lnTo>
                    <a:pt x="0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39" name="Freeform 975"/>
            <p:cNvSpPr>
              <a:spLocks/>
            </p:cNvSpPr>
            <p:nvPr/>
          </p:nvSpPr>
          <p:spPr bwMode="auto">
            <a:xfrm>
              <a:off x="5279" y="2060"/>
              <a:ext cx="341" cy="170"/>
            </a:xfrm>
            <a:custGeom>
              <a:avLst/>
              <a:gdLst>
                <a:gd name="T0" fmla="*/ 0 w 341"/>
                <a:gd name="T1" fmla="*/ 113 h 170"/>
                <a:gd name="T2" fmla="*/ 0 w 341"/>
                <a:gd name="T3" fmla="*/ 57 h 170"/>
                <a:gd name="T4" fmla="*/ 114 w 341"/>
                <a:gd name="T5" fmla="*/ 57 h 170"/>
                <a:gd name="T6" fmla="*/ 114 w 341"/>
                <a:gd name="T7" fmla="*/ 0 h 170"/>
                <a:gd name="T8" fmla="*/ 341 w 341"/>
                <a:gd name="T9" fmla="*/ 0 h 170"/>
                <a:gd name="T10" fmla="*/ 341 w 341"/>
                <a:gd name="T11" fmla="*/ 170 h 170"/>
                <a:gd name="T12" fmla="*/ 284 w 341"/>
                <a:gd name="T13" fmla="*/ 170 h 170"/>
                <a:gd name="T14" fmla="*/ 284 w 341"/>
                <a:gd name="T15" fmla="*/ 113 h 170"/>
                <a:gd name="T16" fmla="*/ 0 w 341"/>
                <a:gd name="T17" fmla="*/ 113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1" h="170">
                  <a:moveTo>
                    <a:pt x="0" y="113"/>
                  </a:moveTo>
                  <a:lnTo>
                    <a:pt x="0" y="57"/>
                  </a:lnTo>
                  <a:lnTo>
                    <a:pt x="114" y="57"/>
                  </a:lnTo>
                  <a:lnTo>
                    <a:pt x="114" y="0"/>
                  </a:lnTo>
                  <a:lnTo>
                    <a:pt x="341" y="0"/>
                  </a:lnTo>
                  <a:lnTo>
                    <a:pt x="341" y="170"/>
                  </a:lnTo>
                  <a:lnTo>
                    <a:pt x="284" y="170"/>
                  </a:lnTo>
                  <a:lnTo>
                    <a:pt x="284" y="113"/>
                  </a:lnTo>
                  <a:lnTo>
                    <a:pt x="0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41" name="Freeform 977"/>
            <p:cNvSpPr>
              <a:spLocks/>
            </p:cNvSpPr>
            <p:nvPr/>
          </p:nvSpPr>
          <p:spPr bwMode="auto">
            <a:xfrm>
              <a:off x="5563" y="1947"/>
              <a:ext cx="227" cy="170"/>
            </a:xfrm>
            <a:custGeom>
              <a:avLst/>
              <a:gdLst>
                <a:gd name="T0" fmla="*/ 0 w 227"/>
                <a:gd name="T1" fmla="*/ 0 h 170"/>
                <a:gd name="T2" fmla="*/ 227 w 227"/>
                <a:gd name="T3" fmla="*/ 0 h 170"/>
                <a:gd name="T4" fmla="*/ 227 w 227"/>
                <a:gd name="T5" fmla="*/ 113 h 170"/>
                <a:gd name="T6" fmla="*/ 170 w 227"/>
                <a:gd name="T7" fmla="*/ 113 h 170"/>
                <a:gd name="T8" fmla="*/ 170 w 227"/>
                <a:gd name="T9" fmla="*/ 170 h 170"/>
                <a:gd name="T10" fmla="*/ 57 w 227"/>
                <a:gd name="T11" fmla="*/ 170 h 170"/>
                <a:gd name="T12" fmla="*/ 57 w 227"/>
                <a:gd name="T13" fmla="*/ 113 h 170"/>
                <a:gd name="T14" fmla="*/ 0 w 227"/>
                <a:gd name="T15" fmla="*/ 113 h 170"/>
                <a:gd name="T16" fmla="*/ 0 w 227"/>
                <a:gd name="T17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7" h="170">
                  <a:moveTo>
                    <a:pt x="0" y="0"/>
                  </a:moveTo>
                  <a:lnTo>
                    <a:pt x="227" y="0"/>
                  </a:lnTo>
                  <a:lnTo>
                    <a:pt x="227" y="113"/>
                  </a:lnTo>
                  <a:lnTo>
                    <a:pt x="170" y="113"/>
                  </a:lnTo>
                  <a:lnTo>
                    <a:pt x="170" y="170"/>
                  </a:lnTo>
                  <a:lnTo>
                    <a:pt x="57" y="170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42" name="Freeform 978"/>
            <p:cNvSpPr>
              <a:spLocks/>
            </p:cNvSpPr>
            <p:nvPr/>
          </p:nvSpPr>
          <p:spPr bwMode="auto">
            <a:xfrm>
              <a:off x="5506" y="1550"/>
              <a:ext cx="681" cy="397"/>
            </a:xfrm>
            <a:custGeom>
              <a:avLst/>
              <a:gdLst>
                <a:gd name="T0" fmla="*/ 57 w 681"/>
                <a:gd name="T1" fmla="*/ 340 h 397"/>
                <a:gd name="T2" fmla="*/ 114 w 681"/>
                <a:gd name="T3" fmla="*/ 340 h 397"/>
                <a:gd name="T4" fmla="*/ 114 w 681"/>
                <a:gd name="T5" fmla="*/ 283 h 397"/>
                <a:gd name="T6" fmla="*/ 227 w 681"/>
                <a:gd name="T7" fmla="*/ 283 h 397"/>
                <a:gd name="T8" fmla="*/ 227 w 681"/>
                <a:gd name="T9" fmla="*/ 170 h 397"/>
                <a:gd name="T10" fmla="*/ 114 w 681"/>
                <a:gd name="T11" fmla="*/ 170 h 397"/>
                <a:gd name="T12" fmla="*/ 114 w 681"/>
                <a:gd name="T13" fmla="*/ 113 h 397"/>
                <a:gd name="T14" fmla="*/ 0 w 681"/>
                <a:gd name="T15" fmla="*/ 113 h 397"/>
                <a:gd name="T16" fmla="*/ 0 w 681"/>
                <a:gd name="T17" fmla="*/ 56 h 397"/>
                <a:gd name="T18" fmla="*/ 114 w 681"/>
                <a:gd name="T19" fmla="*/ 56 h 397"/>
                <a:gd name="T20" fmla="*/ 114 w 681"/>
                <a:gd name="T21" fmla="*/ 0 h 397"/>
                <a:gd name="T22" fmla="*/ 511 w 681"/>
                <a:gd name="T23" fmla="*/ 0 h 397"/>
                <a:gd name="T24" fmla="*/ 511 w 681"/>
                <a:gd name="T25" fmla="*/ 56 h 397"/>
                <a:gd name="T26" fmla="*/ 567 w 681"/>
                <a:gd name="T27" fmla="*/ 56 h 397"/>
                <a:gd name="T28" fmla="*/ 567 w 681"/>
                <a:gd name="T29" fmla="*/ 170 h 397"/>
                <a:gd name="T30" fmla="*/ 681 w 681"/>
                <a:gd name="T31" fmla="*/ 170 h 397"/>
                <a:gd name="T32" fmla="*/ 681 w 681"/>
                <a:gd name="T33" fmla="*/ 283 h 397"/>
                <a:gd name="T34" fmla="*/ 567 w 681"/>
                <a:gd name="T35" fmla="*/ 283 h 397"/>
                <a:gd name="T36" fmla="*/ 567 w 681"/>
                <a:gd name="T37" fmla="*/ 340 h 397"/>
                <a:gd name="T38" fmla="*/ 511 w 681"/>
                <a:gd name="T39" fmla="*/ 340 h 397"/>
                <a:gd name="T40" fmla="*/ 511 w 681"/>
                <a:gd name="T41" fmla="*/ 283 h 397"/>
                <a:gd name="T42" fmla="*/ 397 w 681"/>
                <a:gd name="T43" fmla="*/ 283 h 397"/>
                <a:gd name="T44" fmla="*/ 397 w 681"/>
                <a:gd name="T45" fmla="*/ 340 h 397"/>
                <a:gd name="T46" fmla="*/ 454 w 681"/>
                <a:gd name="T47" fmla="*/ 340 h 397"/>
                <a:gd name="T48" fmla="*/ 454 w 681"/>
                <a:gd name="T49" fmla="*/ 397 h 397"/>
                <a:gd name="T50" fmla="*/ 57 w 681"/>
                <a:gd name="T51" fmla="*/ 397 h 397"/>
                <a:gd name="T52" fmla="*/ 57 w 681"/>
                <a:gd name="T53" fmla="*/ 34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81" h="397">
                  <a:moveTo>
                    <a:pt x="57" y="340"/>
                  </a:moveTo>
                  <a:lnTo>
                    <a:pt x="114" y="340"/>
                  </a:lnTo>
                  <a:lnTo>
                    <a:pt x="114" y="283"/>
                  </a:lnTo>
                  <a:lnTo>
                    <a:pt x="227" y="283"/>
                  </a:lnTo>
                  <a:lnTo>
                    <a:pt x="227" y="170"/>
                  </a:lnTo>
                  <a:lnTo>
                    <a:pt x="114" y="170"/>
                  </a:lnTo>
                  <a:lnTo>
                    <a:pt x="114" y="113"/>
                  </a:lnTo>
                  <a:lnTo>
                    <a:pt x="0" y="113"/>
                  </a:lnTo>
                  <a:lnTo>
                    <a:pt x="0" y="56"/>
                  </a:lnTo>
                  <a:lnTo>
                    <a:pt x="114" y="56"/>
                  </a:lnTo>
                  <a:lnTo>
                    <a:pt x="114" y="0"/>
                  </a:lnTo>
                  <a:lnTo>
                    <a:pt x="511" y="0"/>
                  </a:lnTo>
                  <a:lnTo>
                    <a:pt x="511" y="56"/>
                  </a:lnTo>
                  <a:lnTo>
                    <a:pt x="567" y="56"/>
                  </a:lnTo>
                  <a:lnTo>
                    <a:pt x="567" y="170"/>
                  </a:lnTo>
                  <a:lnTo>
                    <a:pt x="681" y="170"/>
                  </a:lnTo>
                  <a:lnTo>
                    <a:pt x="681" y="283"/>
                  </a:lnTo>
                  <a:lnTo>
                    <a:pt x="567" y="283"/>
                  </a:lnTo>
                  <a:lnTo>
                    <a:pt x="567" y="340"/>
                  </a:lnTo>
                  <a:lnTo>
                    <a:pt x="511" y="340"/>
                  </a:lnTo>
                  <a:lnTo>
                    <a:pt x="511" y="283"/>
                  </a:lnTo>
                  <a:lnTo>
                    <a:pt x="397" y="283"/>
                  </a:lnTo>
                  <a:lnTo>
                    <a:pt x="397" y="340"/>
                  </a:lnTo>
                  <a:lnTo>
                    <a:pt x="454" y="340"/>
                  </a:lnTo>
                  <a:lnTo>
                    <a:pt x="454" y="397"/>
                  </a:lnTo>
                  <a:lnTo>
                    <a:pt x="57" y="397"/>
                  </a:lnTo>
                  <a:lnTo>
                    <a:pt x="57" y="34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43" name="Freeform 979"/>
            <p:cNvSpPr>
              <a:spLocks/>
            </p:cNvSpPr>
            <p:nvPr/>
          </p:nvSpPr>
          <p:spPr bwMode="auto">
            <a:xfrm>
              <a:off x="5393" y="1323"/>
              <a:ext cx="283" cy="340"/>
            </a:xfrm>
            <a:custGeom>
              <a:avLst/>
              <a:gdLst>
                <a:gd name="T0" fmla="*/ 227 w 283"/>
                <a:gd name="T1" fmla="*/ 283 h 340"/>
                <a:gd name="T2" fmla="*/ 227 w 283"/>
                <a:gd name="T3" fmla="*/ 227 h 340"/>
                <a:gd name="T4" fmla="*/ 283 w 283"/>
                <a:gd name="T5" fmla="*/ 227 h 340"/>
                <a:gd name="T6" fmla="*/ 283 w 283"/>
                <a:gd name="T7" fmla="*/ 113 h 340"/>
                <a:gd name="T8" fmla="*/ 170 w 283"/>
                <a:gd name="T9" fmla="*/ 113 h 340"/>
                <a:gd name="T10" fmla="*/ 170 w 283"/>
                <a:gd name="T11" fmla="*/ 0 h 340"/>
                <a:gd name="T12" fmla="*/ 0 w 283"/>
                <a:gd name="T13" fmla="*/ 0 h 340"/>
                <a:gd name="T14" fmla="*/ 0 w 283"/>
                <a:gd name="T15" fmla="*/ 113 h 340"/>
                <a:gd name="T16" fmla="*/ 57 w 283"/>
                <a:gd name="T17" fmla="*/ 113 h 340"/>
                <a:gd name="T18" fmla="*/ 57 w 283"/>
                <a:gd name="T19" fmla="*/ 170 h 340"/>
                <a:gd name="T20" fmla="*/ 57 w 283"/>
                <a:gd name="T21" fmla="*/ 340 h 340"/>
                <a:gd name="T22" fmla="*/ 113 w 283"/>
                <a:gd name="T23" fmla="*/ 340 h 340"/>
                <a:gd name="T24" fmla="*/ 113 w 283"/>
                <a:gd name="T25" fmla="*/ 283 h 340"/>
                <a:gd name="T26" fmla="*/ 227 w 283"/>
                <a:gd name="T27" fmla="*/ 283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3" h="340">
                  <a:moveTo>
                    <a:pt x="227" y="283"/>
                  </a:moveTo>
                  <a:lnTo>
                    <a:pt x="227" y="227"/>
                  </a:lnTo>
                  <a:lnTo>
                    <a:pt x="283" y="227"/>
                  </a:lnTo>
                  <a:lnTo>
                    <a:pt x="283" y="113"/>
                  </a:lnTo>
                  <a:lnTo>
                    <a:pt x="170" y="113"/>
                  </a:lnTo>
                  <a:lnTo>
                    <a:pt x="170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57" y="340"/>
                  </a:lnTo>
                  <a:lnTo>
                    <a:pt x="113" y="340"/>
                  </a:lnTo>
                  <a:lnTo>
                    <a:pt x="113" y="283"/>
                  </a:lnTo>
                  <a:lnTo>
                    <a:pt x="227" y="28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44" name="Rectangle 980"/>
            <p:cNvSpPr>
              <a:spLocks noChangeArrowheads="1"/>
            </p:cNvSpPr>
            <p:nvPr/>
          </p:nvSpPr>
          <p:spPr bwMode="auto">
            <a:xfrm>
              <a:off x="5336" y="1493"/>
              <a:ext cx="57" cy="113"/>
            </a:xfrm>
            <a:prstGeom prst="rect">
              <a:avLst/>
            </a:pr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2245" name="Freeform 981"/>
            <p:cNvSpPr>
              <a:spLocks/>
            </p:cNvSpPr>
            <p:nvPr/>
          </p:nvSpPr>
          <p:spPr bwMode="auto">
            <a:xfrm>
              <a:off x="5563" y="1323"/>
              <a:ext cx="283" cy="227"/>
            </a:xfrm>
            <a:custGeom>
              <a:avLst/>
              <a:gdLst>
                <a:gd name="T0" fmla="*/ 0 w 283"/>
                <a:gd name="T1" fmla="*/ 0 h 227"/>
                <a:gd name="T2" fmla="*/ 170 w 283"/>
                <a:gd name="T3" fmla="*/ 0 h 227"/>
                <a:gd name="T4" fmla="*/ 170 w 283"/>
                <a:gd name="T5" fmla="*/ 57 h 227"/>
                <a:gd name="T6" fmla="*/ 227 w 283"/>
                <a:gd name="T7" fmla="*/ 57 h 227"/>
                <a:gd name="T8" fmla="*/ 227 w 283"/>
                <a:gd name="T9" fmla="*/ 113 h 227"/>
                <a:gd name="T10" fmla="*/ 283 w 283"/>
                <a:gd name="T11" fmla="*/ 113 h 227"/>
                <a:gd name="T12" fmla="*/ 283 w 283"/>
                <a:gd name="T13" fmla="*/ 170 h 227"/>
                <a:gd name="T14" fmla="*/ 170 w 283"/>
                <a:gd name="T15" fmla="*/ 170 h 227"/>
                <a:gd name="T16" fmla="*/ 170 w 283"/>
                <a:gd name="T17" fmla="*/ 227 h 227"/>
                <a:gd name="T18" fmla="*/ 113 w 283"/>
                <a:gd name="T19" fmla="*/ 227 h 227"/>
                <a:gd name="T20" fmla="*/ 113 w 283"/>
                <a:gd name="T21" fmla="*/ 113 h 227"/>
                <a:gd name="T22" fmla="*/ 0 w 283"/>
                <a:gd name="T23" fmla="*/ 113 h 227"/>
                <a:gd name="T24" fmla="*/ 0 w 283"/>
                <a:gd name="T25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83" h="227">
                  <a:moveTo>
                    <a:pt x="0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113"/>
                  </a:lnTo>
                  <a:lnTo>
                    <a:pt x="283" y="113"/>
                  </a:lnTo>
                  <a:lnTo>
                    <a:pt x="283" y="170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113"/>
                  </a:lnTo>
                  <a:lnTo>
                    <a:pt x="0" y="113"/>
                  </a:lnTo>
                  <a:lnTo>
                    <a:pt x="0" y="0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445" name="Freeform 1109"/>
            <p:cNvSpPr>
              <a:spLocks/>
            </p:cNvSpPr>
            <p:nvPr/>
          </p:nvSpPr>
          <p:spPr bwMode="auto">
            <a:xfrm>
              <a:off x="573" y="5689"/>
              <a:ext cx="340" cy="113"/>
            </a:xfrm>
            <a:custGeom>
              <a:avLst/>
              <a:gdLst>
                <a:gd name="T0" fmla="*/ 284 w 340"/>
                <a:gd name="T1" fmla="*/ 113 h 113"/>
                <a:gd name="T2" fmla="*/ 0 w 340"/>
                <a:gd name="T3" fmla="*/ 113 h 113"/>
                <a:gd name="T4" fmla="*/ 0 w 340"/>
                <a:gd name="T5" fmla="*/ 57 h 113"/>
                <a:gd name="T6" fmla="*/ 57 w 340"/>
                <a:gd name="T7" fmla="*/ 57 h 113"/>
                <a:gd name="T8" fmla="*/ 57 w 340"/>
                <a:gd name="T9" fmla="*/ 0 h 113"/>
                <a:gd name="T10" fmla="*/ 340 w 340"/>
                <a:gd name="T11" fmla="*/ 0 h 113"/>
                <a:gd name="T12" fmla="*/ 340 w 340"/>
                <a:gd name="T13" fmla="*/ 57 h 113"/>
                <a:gd name="T14" fmla="*/ 284 w 340"/>
                <a:gd name="T15" fmla="*/ 57 h 113"/>
                <a:gd name="T16" fmla="*/ 284 w 340"/>
                <a:gd name="T17" fmla="*/ 113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0" h="113">
                  <a:moveTo>
                    <a:pt x="284" y="113"/>
                  </a:moveTo>
                  <a:lnTo>
                    <a:pt x="0" y="113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340" y="0"/>
                  </a:lnTo>
                  <a:lnTo>
                    <a:pt x="340" y="57"/>
                  </a:lnTo>
                  <a:lnTo>
                    <a:pt x="284" y="57"/>
                  </a:lnTo>
                  <a:lnTo>
                    <a:pt x="284" y="113"/>
                  </a:lnTo>
                  <a:close/>
                </a:path>
              </a:pathLst>
            </a:custGeom>
            <a:ln w="3175">
              <a:headEnd/>
              <a:tailEnd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 sz="1283"/>
            </a:p>
          </p:txBody>
        </p:sp>
      </p:grpSp>
      <p:grpSp>
        <p:nvGrpSpPr>
          <p:cNvPr id="15449" name="Group 1113"/>
          <p:cNvGrpSpPr>
            <a:grpSpLocks/>
          </p:cNvGrpSpPr>
          <p:nvPr/>
        </p:nvGrpSpPr>
        <p:grpSpPr bwMode="auto">
          <a:xfrm>
            <a:off x="1095375" y="2304143"/>
            <a:ext cx="7296831" cy="3761242"/>
            <a:chOff x="630" y="2032"/>
            <a:chExt cx="6435" cy="3317"/>
          </a:xfrm>
        </p:grpSpPr>
        <p:sp>
          <p:nvSpPr>
            <p:cNvPr id="15450" name="Freeform 1114"/>
            <p:cNvSpPr>
              <a:spLocks/>
            </p:cNvSpPr>
            <p:nvPr/>
          </p:nvSpPr>
          <p:spPr bwMode="auto">
            <a:xfrm>
              <a:off x="630" y="2032"/>
              <a:ext cx="6407" cy="3317"/>
            </a:xfrm>
            <a:custGeom>
              <a:avLst/>
              <a:gdLst>
                <a:gd name="T0" fmla="*/ 0 w 6407"/>
                <a:gd name="T1" fmla="*/ 3317 h 3317"/>
                <a:gd name="T2" fmla="*/ 3402 w 6407"/>
                <a:gd name="T3" fmla="*/ 1786 h 3317"/>
                <a:gd name="T4" fmla="*/ 5103 w 6407"/>
                <a:gd name="T5" fmla="*/ 1786 h 3317"/>
                <a:gd name="T6" fmla="*/ 6407 w 6407"/>
                <a:gd name="T7" fmla="*/ 0 h 33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407" h="3317">
                  <a:moveTo>
                    <a:pt x="0" y="3317"/>
                  </a:moveTo>
                  <a:lnTo>
                    <a:pt x="3402" y="1786"/>
                  </a:lnTo>
                  <a:lnTo>
                    <a:pt x="5103" y="1786"/>
                  </a:lnTo>
                  <a:lnTo>
                    <a:pt x="6407" y="0"/>
                  </a:lnTo>
                </a:path>
              </a:pathLst>
            </a:custGeom>
            <a:noFill/>
            <a:ln w="3175">
              <a:solidFill>
                <a:schemeClr val="tx1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 sz="1283"/>
            </a:p>
          </p:txBody>
        </p:sp>
        <p:sp>
          <p:nvSpPr>
            <p:cNvPr id="15451" name="Freeform 1115"/>
            <p:cNvSpPr>
              <a:spLocks/>
            </p:cNvSpPr>
            <p:nvPr/>
          </p:nvSpPr>
          <p:spPr bwMode="auto">
            <a:xfrm>
              <a:off x="6243" y="3109"/>
              <a:ext cx="822" cy="227"/>
            </a:xfrm>
            <a:custGeom>
              <a:avLst/>
              <a:gdLst>
                <a:gd name="T0" fmla="*/ 0 w 822"/>
                <a:gd name="T1" fmla="*/ 0 h 227"/>
                <a:gd name="T2" fmla="*/ 227 w 822"/>
                <a:gd name="T3" fmla="*/ 227 h 227"/>
                <a:gd name="T4" fmla="*/ 822 w 822"/>
                <a:gd name="T5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22" h="227">
                  <a:moveTo>
                    <a:pt x="0" y="0"/>
                  </a:moveTo>
                  <a:lnTo>
                    <a:pt x="227" y="227"/>
                  </a:lnTo>
                  <a:lnTo>
                    <a:pt x="822" y="227"/>
                  </a:lnTo>
                </a:path>
              </a:pathLst>
            </a:custGeom>
            <a:noFill/>
            <a:ln w="3175">
              <a:solidFill>
                <a:schemeClr val="tx1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 sz="1283"/>
            </a:p>
          </p:txBody>
        </p:sp>
      </p:grpSp>
      <p:sp>
        <p:nvSpPr>
          <p:cNvPr id="111" name="テキスト ボックス 110">
            <a:extLst>
              <a:ext uri="{FF2B5EF4-FFF2-40B4-BE49-F238E27FC236}">
                <a16:creationId xmlns:a16="http://schemas.microsoft.com/office/drawing/2014/main" id="{61F36CFE-1DBA-44A8-8277-F8D0F690C434}"/>
              </a:ext>
            </a:extLst>
          </p:cNvPr>
          <p:cNvSpPr txBox="1"/>
          <p:nvPr/>
        </p:nvSpPr>
        <p:spPr>
          <a:xfrm>
            <a:off x="194987" y="169131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沖縄県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EFCB57F0-99C7-47E7-B518-1C51A613E031}"/>
              </a:ext>
            </a:extLst>
          </p:cNvPr>
          <p:cNvSpPr txBox="1"/>
          <p:nvPr/>
        </p:nvSpPr>
        <p:spPr>
          <a:xfrm>
            <a:off x="159709" y="591432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令和〇〇年</a:t>
            </a:r>
            <a:endParaRPr kumimoji="1"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市区町村別〇〇〇〇〇〇〇〇データ</a:t>
            </a:r>
          </a:p>
        </p:txBody>
      </p:sp>
      <p:cxnSp>
        <p:nvCxnSpPr>
          <p:cNvPr id="113" name="直線コネクタ 112">
            <a:extLst>
              <a:ext uri="{FF2B5EF4-FFF2-40B4-BE49-F238E27FC236}">
                <a16:creationId xmlns:a16="http://schemas.microsoft.com/office/drawing/2014/main" id="{67BADA9D-6DB1-4889-A9FD-B7405A5481B5}"/>
              </a:ext>
            </a:extLst>
          </p:cNvPr>
          <p:cNvCxnSpPr/>
          <p:nvPr/>
        </p:nvCxnSpPr>
        <p:spPr>
          <a:xfrm>
            <a:off x="186598" y="519396"/>
            <a:ext cx="2969711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07" name="グループ化 206">
            <a:extLst>
              <a:ext uri="{FF2B5EF4-FFF2-40B4-BE49-F238E27FC236}">
                <a16:creationId xmlns:a16="http://schemas.microsoft.com/office/drawing/2014/main" id="{90FC2047-0045-45F1-894F-1686D5FE009C}"/>
              </a:ext>
            </a:extLst>
          </p:cNvPr>
          <p:cNvGrpSpPr/>
          <p:nvPr/>
        </p:nvGrpSpPr>
        <p:grpSpPr>
          <a:xfrm>
            <a:off x="3642441" y="153033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08" name="四角形: 上の 2 つの角を丸める 207">
              <a:extLst>
                <a:ext uri="{FF2B5EF4-FFF2-40B4-BE49-F238E27FC236}">
                  <a16:creationId xmlns:a16="http://schemas.microsoft.com/office/drawing/2014/main" id="{05B9751E-7F28-40E7-B38B-534AEF1D5F9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粟国村</a:t>
              </a:r>
            </a:p>
          </p:txBody>
        </p:sp>
        <p:sp>
          <p:nvSpPr>
            <p:cNvPr id="209" name="四角形: 上の 2 つの角を丸める 208">
              <a:extLst>
                <a:ext uri="{FF2B5EF4-FFF2-40B4-BE49-F238E27FC236}">
                  <a16:creationId xmlns:a16="http://schemas.microsoft.com/office/drawing/2014/main" id="{9D63EAC7-153D-4334-886B-CF82CDAD04A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0" name="グループ化 209">
            <a:extLst>
              <a:ext uri="{FF2B5EF4-FFF2-40B4-BE49-F238E27FC236}">
                <a16:creationId xmlns:a16="http://schemas.microsoft.com/office/drawing/2014/main" id="{771EEADE-3A68-48F5-9A4C-DBE14F7E09CC}"/>
              </a:ext>
            </a:extLst>
          </p:cNvPr>
          <p:cNvGrpSpPr/>
          <p:nvPr/>
        </p:nvGrpSpPr>
        <p:grpSpPr>
          <a:xfrm>
            <a:off x="2291910" y="21776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1" name="四角形: 上の 2 つの角を丸める 210">
              <a:extLst>
                <a:ext uri="{FF2B5EF4-FFF2-40B4-BE49-F238E27FC236}">
                  <a16:creationId xmlns:a16="http://schemas.microsoft.com/office/drawing/2014/main" id="{D6E34073-A538-464A-9867-50478E2922C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久米島町</a:t>
              </a:r>
            </a:p>
          </p:txBody>
        </p:sp>
        <p:sp>
          <p:nvSpPr>
            <p:cNvPr id="212" name="四角形: 上の 2 つの角を丸める 211">
              <a:extLst>
                <a:ext uri="{FF2B5EF4-FFF2-40B4-BE49-F238E27FC236}">
                  <a16:creationId xmlns:a16="http://schemas.microsoft.com/office/drawing/2014/main" id="{ED684E9E-801B-4E62-BF8C-C7FAB033FCE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3" name="グループ化 212">
            <a:extLst>
              <a:ext uri="{FF2B5EF4-FFF2-40B4-BE49-F238E27FC236}">
                <a16:creationId xmlns:a16="http://schemas.microsoft.com/office/drawing/2014/main" id="{2887E49E-3E26-4432-8360-2E9DE0278026}"/>
              </a:ext>
            </a:extLst>
          </p:cNvPr>
          <p:cNvGrpSpPr/>
          <p:nvPr/>
        </p:nvGrpSpPr>
        <p:grpSpPr>
          <a:xfrm>
            <a:off x="3499925" y="2177695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4" name="四角形: 上の 2 つの角を丸める 213">
              <a:extLst>
                <a:ext uri="{FF2B5EF4-FFF2-40B4-BE49-F238E27FC236}">
                  <a16:creationId xmlns:a16="http://schemas.microsoft.com/office/drawing/2014/main" id="{F91416B0-E65E-437B-B33D-41EC29C2082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渡名喜村</a:t>
              </a:r>
            </a:p>
          </p:txBody>
        </p:sp>
        <p:sp>
          <p:nvSpPr>
            <p:cNvPr id="215" name="四角形: 上の 2 つの角を丸める 214">
              <a:extLst>
                <a:ext uri="{FF2B5EF4-FFF2-40B4-BE49-F238E27FC236}">
                  <a16:creationId xmlns:a16="http://schemas.microsoft.com/office/drawing/2014/main" id="{41A47509-16AC-4EB9-BCF8-15D233CCD86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6" name="グループ化 215">
            <a:extLst>
              <a:ext uri="{FF2B5EF4-FFF2-40B4-BE49-F238E27FC236}">
                <a16:creationId xmlns:a16="http://schemas.microsoft.com/office/drawing/2014/main" id="{6E6EF9C7-05C0-4C42-A99D-6AE6A6DA5FBA}"/>
              </a:ext>
            </a:extLst>
          </p:cNvPr>
          <p:cNvGrpSpPr/>
          <p:nvPr/>
        </p:nvGrpSpPr>
        <p:grpSpPr>
          <a:xfrm>
            <a:off x="1260065" y="60617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17" name="四角形: 上の 2 つの角を丸める 216">
              <a:extLst>
                <a:ext uri="{FF2B5EF4-FFF2-40B4-BE49-F238E27FC236}">
                  <a16:creationId xmlns:a16="http://schemas.microsoft.com/office/drawing/2014/main" id="{598152C5-83F9-4191-BD45-BB9CCBF1A26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与那国町</a:t>
              </a:r>
            </a:p>
          </p:txBody>
        </p:sp>
        <p:sp>
          <p:nvSpPr>
            <p:cNvPr id="218" name="四角形: 上の 2 つの角を丸める 217">
              <a:extLst>
                <a:ext uri="{FF2B5EF4-FFF2-40B4-BE49-F238E27FC236}">
                  <a16:creationId xmlns:a16="http://schemas.microsoft.com/office/drawing/2014/main" id="{D8B36274-50D0-4FA9-B39A-CBFEBDF529E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19" name="グループ化 218">
            <a:extLst>
              <a:ext uri="{FF2B5EF4-FFF2-40B4-BE49-F238E27FC236}">
                <a16:creationId xmlns:a16="http://schemas.microsoft.com/office/drawing/2014/main" id="{87642112-C216-4521-B810-FADA92FF6FE8}"/>
              </a:ext>
            </a:extLst>
          </p:cNvPr>
          <p:cNvGrpSpPr/>
          <p:nvPr/>
        </p:nvGrpSpPr>
        <p:grpSpPr>
          <a:xfrm>
            <a:off x="2384190" y="60617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0" name="四角形: 上の 2 つの角を丸める 219">
              <a:extLst>
                <a:ext uri="{FF2B5EF4-FFF2-40B4-BE49-F238E27FC236}">
                  <a16:creationId xmlns:a16="http://schemas.microsoft.com/office/drawing/2014/main" id="{C2AB50F4-7ABF-410D-8C41-49451164157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竹富町</a:t>
              </a:r>
            </a:p>
          </p:txBody>
        </p:sp>
        <p:sp>
          <p:nvSpPr>
            <p:cNvPr id="221" name="四角形: 上の 2 つの角を丸める 220">
              <a:extLst>
                <a:ext uri="{FF2B5EF4-FFF2-40B4-BE49-F238E27FC236}">
                  <a16:creationId xmlns:a16="http://schemas.microsoft.com/office/drawing/2014/main" id="{993496D8-A7F6-4D09-897E-A092A2BCDF5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2" name="グループ化 221">
            <a:extLst>
              <a:ext uri="{FF2B5EF4-FFF2-40B4-BE49-F238E27FC236}">
                <a16:creationId xmlns:a16="http://schemas.microsoft.com/office/drawing/2014/main" id="{D6691C71-BF4F-4B20-A37C-92D264D24763}"/>
              </a:ext>
            </a:extLst>
          </p:cNvPr>
          <p:cNvGrpSpPr/>
          <p:nvPr/>
        </p:nvGrpSpPr>
        <p:grpSpPr>
          <a:xfrm>
            <a:off x="4137489" y="60617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3" name="四角形: 上の 2 つの角を丸める 222">
              <a:extLst>
                <a:ext uri="{FF2B5EF4-FFF2-40B4-BE49-F238E27FC236}">
                  <a16:creationId xmlns:a16="http://schemas.microsoft.com/office/drawing/2014/main" id="{4C9EF0AC-6F56-49DA-84E0-B54AFC84D9B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石垣市</a:t>
              </a:r>
            </a:p>
          </p:txBody>
        </p:sp>
        <p:sp>
          <p:nvSpPr>
            <p:cNvPr id="224" name="四角形: 上の 2 つの角を丸める 223">
              <a:extLst>
                <a:ext uri="{FF2B5EF4-FFF2-40B4-BE49-F238E27FC236}">
                  <a16:creationId xmlns:a16="http://schemas.microsoft.com/office/drawing/2014/main" id="{E53ED4FC-2BBA-4202-B99E-85A819D142C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5" name="グループ化 224">
            <a:extLst>
              <a:ext uri="{FF2B5EF4-FFF2-40B4-BE49-F238E27FC236}">
                <a16:creationId xmlns:a16="http://schemas.microsoft.com/office/drawing/2014/main" id="{C7BAB37A-99B6-4368-9C4D-462BCF4C29F6}"/>
              </a:ext>
            </a:extLst>
          </p:cNvPr>
          <p:cNvGrpSpPr/>
          <p:nvPr/>
        </p:nvGrpSpPr>
        <p:grpSpPr>
          <a:xfrm>
            <a:off x="5429393" y="526484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6" name="四角形: 上の 2 つの角を丸める 225">
              <a:extLst>
                <a:ext uri="{FF2B5EF4-FFF2-40B4-BE49-F238E27FC236}">
                  <a16:creationId xmlns:a16="http://schemas.microsoft.com/office/drawing/2014/main" id="{96B790E6-AF83-4291-9007-FAF609B151D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多良間村</a:t>
              </a:r>
            </a:p>
          </p:txBody>
        </p:sp>
        <p:sp>
          <p:nvSpPr>
            <p:cNvPr id="227" name="四角形: 上の 2 つの角を丸める 226">
              <a:extLst>
                <a:ext uri="{FF2B5EF4-FFF2-40B4-BE49-F238E27FC236}">
                  <a16:creationId xmlns:a16="http://schemas.microsoft.com/office/drawing/2014/main" id="{C146E585-9E2D-4B9C-B9C5-27D56C2AFF1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28" name="グループ化 227">
            <a:extLst>
              <a:ext uri="{FF2B5EF4-FFF2-40B4-BE49-F238E27FC236}">
                <a16:creationId xmlns:a16="http://schemas.microsoft.com/office/drawing/2014/main" id="{E6FDA9EF-598D-46E0-B58D-80F8CB17D27E}"/>
              </a:ext>
            </a:extLst>
          </p:cNvPr>
          <p:cNvGrpSpPr/>
          <p:nvPr/>
        </p:nvGrpSpPr>
        <p:grpSpPr>
          <a:xfrm>
            <a:off x="7241415" y="47279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29" name="四角形: 上の 2 つの角を丸める 228">
              <a:extLst>
                <a:ext uri="{FF2B5EF4-FFF2-40B4-BE49-F238E27FC236}">
                  <a16:creationId xmlns:a16="http://schemas.microsoft.com/office/drawing/2014/main" id="{812AC1FF-BB4E-48CA-AEF1-0E0559573FF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宮古島市</a:t>
              </a:r>
            </a:p>
          </p:txBody>
        </p:sp>
        <p:sp>
          <p:nvSpPr>
            <p:cNvPr id="230" name="四角形: 上の 2 つの角を丸める 229">
              <a:extLst>
                <a:ext uri="{FF2B5EF4-FFF2-40B4-BE49-F238E27FC236}">
                  <a16:creationId xmlns:a16="http://schemas.microsoft.com/office/drawing/2014/main" id="{34FC97E5-EB3A-4D4B-AC8E-F347CDB21F3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1" name="グループ化 230">
            <a:extLst>
              <a:ext uri="{FF2B5EF4-FFF2-40B4-BE49-F238E27FC236}">
                <a16:creationId xmlns:a16="http://schemas.microsoft.com/office/drawing/2014/main" id="{AD1AA74A-4654-451D-90AD-3F0AC88221F8}"/>
              </a:ext>
            </a:extLst>
          </p:cNvPr>
          <p:cNvGrpSpPr/>
          <p:nvPr/>
        </p:nvGrpSpPr>
        <p:grpSpPr>
          <a:xfrm>
            <a:off x="8265188" y="279009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32" name="四角形: 上の 2 つの角を丸める 231">
              <a:extLst>
                <a:ext uri="{FF2B5EF4-FFF2-40B4-BE49-F238E27FC236}">
                  <a16:creationId xmlns:a16="http://schemas.microsoft.com/office/drawing/2014/main" id="{BA835264-D484-4278-88C4-B0C1DD1F11CA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北大東村</a:t>
              </a:r>
            </a:p>
          </p:txBody>
        </p:sp>
        <p:sp>
          <p:nvSpPr>
            <p:cNvPr id="233" name="四角形: 上の 2 つの角を丸める 232">
              <a:extLst>
                <a:ext uri="{FF2B5EF4-FFF2-40B4-BE49-F238E27FC236}">
                  <a16:creationId xmlns:a16="http://schemas.microsoft.com/office/drawing/2014/main" id="{862087BE-C9D0-4271-826A-C741B338FB6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4" name="グループ化 233">
            <a:extLst>
              <a:ext uri="{FF2B5EF4-FFF2-40B4-BE49-F238E27FC236}">
                <a16:creationId xmlns:a16="http://schemas.microsoft.com/office/drawing/2014/main" id="{520E5554-D74D-4A0E-B3B7-5DD8F0D225DC}"/>
              </a:ext>
            </a:extLst>
          </p:cNvPr>
          <p:cNvGrpSpPr/>
          <p:nvPr/>
        </p:nvGrpSpPr>
        <p:grpSpPr>
          <a:xfrm>
            <a:off x="8265188" y="327665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35" name="四角形: 上の 2 つの角を丸める 234">
              <a:extLst>
                <a:ext uri="{FF2B5EF4-FFF2-40B4-BE49-F238E27FC236}">
                  <a16:creationId xmlns:a16="http://schemas.microsoft.com/office/drawing/2014/main" id="{5C6A78B0-7BC8-4241-AF68-1E253049E22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南大東村</a:t>
              </a:r>
            </a:p>
          </p:txBody>
        </p:sp>
        <p:sp>
          <p:nvSpPr>
            <p:cNvPr id="236" name="四角形: 上の 2 つの角を丸める 235">
              <a:extLst>
                <a:ext uri="{FF2B5EF4-FFF2-40B4-BE49-F238E27FC236}">
                  <a16:creationId xmlns:a16="http://schemas.microsoft.com/office/drawing/2014/main" id="{69C43566-1804-4E37-8C77-9B523BB79B8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37" name="グループ化 236">
            <a:extLst>
              <a:ext uri="{FF2B5EF4-FFF2-40B4-BE49-F238E27FC236}">
                <a16:creationId xmlns:a16="http://schemas.microsoft.com/office/drawing/2014/main" id="{7F792A55-BACE-4699-84D6-D38E00AB5784}"/>
              </a:ext>
            </a:extLst>
          </p:cNvPr>
          <p:cNvGrpSpPr/>
          <p:nvPr/>
        </p:nvGrpSpPr>
        <p:grpSpPr>
          <a:xfrm>
            <a:off x="5681063" y="8883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38" name="四角形: 上の 2 つの角を丸める 237">
              <a:extLst>
                <a:ext uri="{FF2B5EF4-FFF2-40B4-BE49-F238E27FC236}">
                  <a16:creationId xmlns:a16="http://schemas.microsoft.com/office/drawing/2014/main" id="{14D900DD-CD8B-49D2-95C7-E74F5080F05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伊平屋村</a:t>
              </a:r>
            </a:p>
          </p:txBody>
        </p:sp>
        <p:sp>
          <p:nvSpPr>
            <p:cNvPr id="239" name="四角形: 上の 2 つの角を丸める 238">
              <a:extLst>
                <a:ext uri="{FF2B5EF4-FFF2-40B4-BE49-F238E27FC236}">
                  <a16:creationId xmlns:a16="http://schemas.microsoft.com/office/drawing/2014/main" id="{455380A2-F02A-4B3F-BB01-2943125BD525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0" name="グループ化 239">
            <a:extLst>
              <a:ext uri="{FF2B5EF4-FFF2-40B4-BE49-F238E27FC236}">
                <a16:creationId xmlns:a16="http://schemas.microsoft.com/office/drawing/2014/main" id="{207AF7E8-1B94-4F46-AE10-24922C387670}"/>
              </a:ext>
            </a:extLst>
          </p:cNvPr>
          <p:cNvGrpSpPr/>
          <p:nvPr/>
        </p:nvGrpSpPr>
        <p:grpSpPr>
          <a:xfrm>
            <a:off x="5681063" y="57539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41" name="四角形: 上の 2 つの角を丸める 240">
              <a:extLst>
                <a:ext uri="{FF2B5EF4-FFF2-40B4-BE49-F238E27FC236}">
                  <a16:creationId xmlns:a16="http://schemas.microsoft.com/office/drawing/2014/main" id="{CAB9ACD4-FFC9-435E-9972-503B70810964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伊是名村</a:t>
              </a:r>
            </a:p>
          </p:txBody>
        </p:sp>
        <p:sp>
          <p:nvSpPr>
            <p:cNvPr id="242" name="四角形: 上の 2 つの角を丸める 241">
              <a:extLst>
                <a:ext uri="{FF2B5EF4-FFF2-40B4-BE49-F238E27FC236}">
                  <a16:creationId xmlns:a16="http://schemas.microsoft.com/office/drawing/2014/main" id="{4B1554EC-56FF-454A-BA4A-0204134E15F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3" name="グループ化 242">
            <a:extLst>
              <a:ext uri="{FF2B5EF4-FFF2-40B4-BE49-F238E27FC236}">
                <a16:creationId xmlns:a16="http://schemas.microsoft.com/office/drawing/2014/main" id="{CC2E72CE-08F8-497C-86DD-61B2392C709A}"/>
              </a:ext>
            </a:extLst>
          </p:cNvPr>
          <p:cNvGrpSpPr/>
          <p:nvPr/>
        </p:nvGrpSpPr>
        <p:grpSpPr>
          <a:xfrm>
            <a:off x="5278392" y="112907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44" name="四角形: 上の 2 つの角を丸める 243">
              <a:extLst>
                <a:ext uri="{FF2B5EF4-FFF2-40B4-BE49-F238E27FC236}">
                  <a16:creationId xmlns:a16="http://schemas.microsoft.com/office/drawing/2014/main" id="{01AB519C-0350-4E5F-95EC-FB12F4B75BE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伊江村</a:t>
              </a:r>
            </a:p>
          </p:txBody>
        </p:sp>
        <p:sp>
          <p:nvSpPr>
            <p:cNvPr id="245" name="四角形: 上の 2 つの角を丸める 244">
              <a:extLst>
                <a:ext uri="{FF2B5EF4-FFF2-40B4-BE49-F238E27FC236}">
                  <a16:creationId xmlns:a16="http://schemas.microsoft.com/office/drawing/2014/main" id="{23523FB3-94B1-409C-8552-16F7C5DC822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46" name="グループ化 245">
            <a:extLst>
              <a:ext uri="{FF2B5EF4-FFF2-40B4-BE49-F238E27FC236}">
                <a16:creationId xmlns:a16="http://schemas.microsoft.com/office/drawing/2014/main" id="{E8CEBC36-2009-463E-87AA-2576BB093AE2}"/>
              </a:ext>
            </a:extLst>
          </p:cNvPr>
          <p:cNvGrpSpPr/>
          <p:nvPr/>
        </p:nvGrpSpPr>
        <p:grpSpPr>
          <a:xfrm>
            <a:off x="4095286" y="357865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47" name="四角形: 上の 2 つの角を丸める 246">
              <a:extLst>
                <a:ext uri="{FF2B5EF4-FFF2-40B4-BE49-F238E27FC236}">
                  <a16:creationId xmlns:a16="http://schemas.microsoft.com/office/drawing/2014/main" id="{1F6B92AF-3DF3-4E77-B951-7D4180AFEE3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渡嘉敷村</a:t>
              </a:r>
            </a:p>
          </p:txBody>
        </p:sp>
        <p:sp>
          <p:nvSpPr>
            <p:cNvPr id="248" name="四角形: 上の 2 つの角を丸める 247">
              <a:extLst>
                <a:ext uri="{FF2B5EF4-FFF2-40B4-BE49-F238E27FC236}">
                  <a16:creationId xmlns:a16="http://schemas.microsoft.com/office/drawing/2014/main" id="{B1AB793F-B714-4663-BB98-B5CE1D60876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79" name="グループ化 278">
            <a:extLst>
              <a:ext uri="{FF2B5EF4-FFF2-40B4-BE49-F238E27FC236}">
                <a16:creationId xmlns:a16="http://schemas.microsoft.com/office/drawing/2014/main" id="{7AFA4D50-8FEC-4272-9C08-280A161FB556}"/>
              </a:ext>
            </a:extLst>
          </p:cNvPr>
          <p:cNvGrpSpPr/>
          <p:nvPr/>
        </p:nvGrpSpPr>
        <p:grpSpPr>
          <a:xfrm>
            <a:off x="3331888" y="357865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0" name="四角形: 上の 2 つの角を丸める 279">
              <a:extLst>
                <a:ext uri="{FF2B5EF4-FFF2-40B4-BE49-F238E27FC236}">
                  <a16:creationId xmlns:a16="http://schemas.microsoft.com/office/drawing/2014/main" id="{CDD3EDE7-5EE4-4214-8CCA-B3DCEC7F261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座間味村</a:t>
              </a:r>
            </a:p>
          </p:txBody>
        </p:sp>
        <p:sp>
          <p:nvSpPr>
            <p:cNvPr id="281" name="四角形: 上の 2 つの角を丸める 280">
              <a:extLst>
                <a:ext uri="{FF2B5EF4-FFF2-40B4-BE49-F238E27FC236}">
                  <a16:creationId xmlns:a16="http://schemas.microsoft.com/office/drawing/2014/main" id="{DC0EEC2B-0959-4A69-A7D7-7DB0DA5B7776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2" name="グループ化 281">
            <a:extLst>
              <a:ext uri="{FF2B5EF4-FFF2-40B4-BE49-F238E27FC236}">
                <a16:creationId xmlns:a16="http://schemas.microsoft.com/office/drawing/2014/main" id="{78F8DEF0-7C36-4DB1-8149-0CEF1D647365}"/>
              </a:ext>
            </a:extLst>
          </p:cNvPr>
          <p:cNvGrpSpPr/>
          <p:nvPr/>
        </p:nvGrpSpPr>
        <p:grpSpPr>
          <a:xfrm>
            <a:off x="7686032" y="44752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3" name="四角形: 上の 2 つの角を丸める 282">
              <a:extLst>
                <a:ext uri="{FF2B5EF4-FFF2-40B4-BE49-F238E27FC236}">
                  <a16:creationId xmlns:a16="http://schemas.microsoft.com/office/drawing/2014/main" id="{6723ED02-E921-4274-AFD9-2DB247DF766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国頭村</a:t>
              </a:r>
            </a:p>
          </p:txBody>
        </p:sp>
        <p:sp>
          <p:nvSpPr>
            <p:cNvPr id="284" name="四角形: 上の 2 つの角を丸める 283">
              <a:extLst>
                <a:ext uri="{FF2B5EF4-FFF2-40B4-BE49-F238E27FC236}">
                  <a16:creationId xmlns:a16="http://schemas.microsoft.com/office/drawing/2014/main" id="{3C452BF2-43D2-40FA-9421-EB14BB2CC81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5" name="グループ化 284">
            <a:extLst>
              <a:ext uri="{FF2B5EF4-FFF2-40B4-BE49-F238E27FC236}">
                <a16:creationId xmlns:a16="http://schemas.microsoft.com/office/drawing/2014/main" id="{E74BBEF2-0210-4A94-A6A0-1C374CEDB627}"/>
              </a:ext>
            </a:extLst>
          </p:cNvPr>
          <p:cNvGrpSpPr/>
          <p:nvPr/>
        </p:nvGrpSpPr>
        <p:grpSpPr>
          <a:xfrm>
            <a:off x="7979646" y="9298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6" name="四角形: 上の 2 つの角を丸める 285">
              <a:extLst>
                <a:ext uri="{FF2B5EF4-FFF2-40B4-BE49-F238E27FC236}">
                  <a16:creationId xmlns:a16="http://schemas.microsoft.com/office/drawing/2014/main" id="{6C72F008-B4C2-468B-9076-A9D1433D796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東村</a:t>
              </a:r>
            </a:p>
          </p:txBody>
        </p:sp>
        <p:sp>
          <p:nvSpPr>
            <p:cNvPr id="287" name="四角形: 上の 2 つの角を丸める 286">
              <a:extLst>
                <a:ext uri="{FF2B5EF4-FFF2-40B4-BE49-F238E27FC236}">
                  <a16:creationId xmlns:a16="http://schemas.microsoft.com/office/drawing/2014/main" id="{98523F22-4B21-4CC5-8DA1-F4A993BF49A4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88" name="グループ化 287">
            <a:extLst>
              <a:ext uri="{FF2B5EF4-FFF2-40B4-BE49-F238E27FC236}">
                <a16:creationId xmlns:a16="http://schemas.microsoft.com/office/drawing/2014/main" id="{1C73EC0D-9FBC-4EFA-AF9A-B15C4B2A841A}"/>
              </a:ext>
            </a:extLst>
          </p:cNvPr>
          <p:cNvGrpSpPr/>
          <p:nvPr/>
        </p:nvGrpSpPr>
        <p:grpSpPr>
          <a:xfrm>
            <a:off x="7216248" y="92989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89" name="四角形: 上の 2 つの角を丸める 288">
              <a:extLst>
                <a:ext uri="{FF2B5EF4-FFF2-40B4-BE49-F238E27FC236}">
                  <a16:creationId xmlns:a16="http://schemas.microsoft.com/office/drawing/2014/main" id="{7FE16398-0C74-4A8F-8518-0A7B9D51B29F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大宜味村</a:t>
              </a:r>
            </a:p>
          </p:txBody>
        </p:sp>
        <p:sp>
          <p:nvSpPr>
            <p:cNvPr id="290" name="四角形: 上の 2 つの角を丸める 289">
              <a:extLst>
                <a:ext uri="{FF2B5EF4-FFF2-40B4-BE49-F238E27FC236}">
                  <a16:creationId xmlns:a16="http://schemas.microsoft.com/office/drawing/2014/main" id="{042226CD-D2BE-41DE-B445-7B946D63671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1" name="グループ化 290">
            <a:extLst>
              <a:ext uri="{FF2B5EF4-FFF2-40B4-BE49-F238E27FC236}">
                <a16:creationId xmlns:a16="http://schemas.microsoft.com/office/drawing/2014/main" id="{76681B7B-96B6-4870-9135-FF3DF46CEAE6}"/>
              </a:ext>
            </a:extLst>
          </p:cNvPr>
          <p:cNvGrpSpPr/>
          <p:nvPr/>
        </p:nvGrpSpPr>
        <p:grpSpPr>
          <a:xfrm>
            <a:off x="6998134" y="13954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2" name="四角形: 上の 2 つの角を丸める 291">
              <a:extLst>
                <a:ext uri="{FF2B5EF4-FFF2-40B4-BE49-F238E27FC236}">
                  <a16:creationId xmlns:a16="http://schemas.microsoft.com/office/drawing/2014/main" id="{002A752A-AAA0-457D-9042-E4593A3B8E2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今帰仁村</a:t>
              </a:r>
            </a:p>
          </p:txBody>
        </p:sp>
        <p:sp>
          <p:nvSpPr>
            <p:cNvPr id="293" name="四角形: 上の 2 つの角を丸める 292">
              <a:extLst>
                <a:ext uri="{FF2B5EF4-FFF2-40B4-BE49-F238E27FC236}">
                  <a16:creationId xmlns:a16="http://schemas.microsoft.com/office/drawing/2014/main" id="{1F1A988F-3263-4669-A751-74C15164B76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4" name="グループ化 293">
            <a:extLst>
              <a:ext uri="{FF2B5EF4-FFF2-40B4-BE49-F238E27FC236}">
                <a16:creationId xmlns:a16="http://schemas.microsoft.com/office/drawing/2014/main" id="{D595FE92-609A-403C-A109-E76628F785EF}"/>
              </a:ext>
            </a:extLst>
          </p:cNvPr>
          <p:cNvGrpSpPr/>
          <p:nvPr/>
        </p:nvGrpSpPr>
        <p:grpSpPr>
          <a:xfrm>
            <a:off x="6234736" y="13954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5" name="四角形: 上の 2 つの角を丸める 294">
              <a:extLst>
                <a:ext uri="{FF2B5EF4-FFF2-40B4-BE49-F238E27FC236}">
                  <a16:creationId xmlns:a16="http://schemas.microsoft.com/office/drawing/2014/main" id="{74E3B029-8944-482B-A819-710BA62BDA3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本部町</a:t>
              </a:r>
            </a:p>
          </p:txBody>
        </p:sp>
        <p:sp>
          <p:nvSpPr>
            <p:cNvPr id="296" name="四角形: 上の 2 つの角を丸める 295">
              <a:extLst>
                <a:ext uri="{FF2B5EF4-FFF2-40B4-BE49-F238E27FC236}">
                  <a16:creationId xmlns:a16="http://schemas.microsoft.com/office/drawing/2014/main" id="{74F9A284-2122-4B8A-8FF7-A3493246F50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97" name="グループ化 296">
            <a:extLst>
              <a:ext uri="{FF2B5EF4-FFF2-40B4-BE49-F238E27FC236}">
                <a16:creationId xmlns:a16="http://schemas.microsoft.com/office/drawing/2014/main" id="{678D5E7A-F808-4E70-87A5-F7899BFD9838}"/>
              </a:ext>
            </a:extLst>
          </p:cNvPr>
          <p:cNvGrpSpPr/>
          <p:nvPr/>
        </p:nvGrpSpPr>
        <p:grpSpPr>
          <a:xfrm>
            <a:off x="6134068" y="417538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298" name="四角形: 上の 2 つの角を丸める 297">
              <a:extLst>
                <a:ext uri="{FF2B5EF4-FFF2-40B4-BE49-F238E27FC236}">
                  <a16:creationId xmlns:a16="http://schemas.microsoft.com/office/drawing/2014/main" id="{A958B861-432A-4FE7-AEF2-9ADC34545945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八重瀬町</a:t>
              </a:r>
            </a:p>
          </p:txBody>
        </p:sp>
        <p:sp>
          <p:nvSpPr>
            <p:cNvPr id="299" name="四角形: 上の 2 つの角を丸める 298">
              <a:extLst>
                <a:ext uri="{FF2B5EF4-FFF2-40B4-BE49-F238E27FC236}">
                  <a16:creationId xmlns:a16="http://schemas.microsoft.com/office/drawing/2014/main" id="{C410D5A6-9CC0-4DFF-8341-90848D61F66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0" name="グループ化 299">
            <a:extLst>
              <a:ext uri="{FF2B5EF4-FFF2-40B4-BE49-F238E27FC236}">
                <a16:creationId xmlns:a16="http://schemas.microsoft.com/office/drawing/2014/main" id="{AE6E595C-EEE8-4BB7-B05A-A057B81DDFBD}"/>
              </a:ext>
            </a:extLst>
          </p:cNvPr>
          <p:cNvGrpSpPr/>
          <p:nvPr/>
        </p:nvGrpSpPr>
        <p:grpSpPr>
          <a:xfrm>
            <a:off x="5370670" y="4175381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1" name="四角形: 上の 2 つの角を丸める 300">
              <a:extLst>
                <a:ext uri="{FF2B5EF4-FFF2-40B4-BE49-F238E27FC236}">
                  <a16:creationId xmlns:a16="http://schemas.microsoft.com/office/drawing/2014/main" id="{3F443528-9523-494D-B139-8B2CB69BF16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糸満市</a:t>
              </a:r>
            </a:p>
          </p:txBody>
        </p:sp>
        <p:sp>
          <p:nvSpPr>
            <p:cNvPr id="302" name="四角形: 上の 2 つの角を丸める 301">
              <a:extLst>
                <a:ext uri="{FF2B5EF4-FFF2-40B4-BE49-F238E27FC236}">
                  <a16:creationId xmlns:a16="http://schemas.microsoft.com/office/drawing/2014/main" id="{FE188414-5F3D-4A22-A109-9FE23997E9A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3" name="グループ化 302">
            <a:extLst>
              <a:ext uri="{FF2B5EF4-FFF2-40B4-BE49-F238E27FC236}">
                <a16:creationId xmlns:a16="http://schemas.microsoft.com/office/drawing/2014/main" id="{00086BEC-1CFE-4128-8ACD-2B3CDB9D68D9}"/>
              </a:ext>
            </a:extLst>
          </p:cNvPr>
          <p:cNvGrpSpPr/>
          <p:nvPr/>
        </p:nvGrpSpPr>
        <p:grpSpPr>
          <a:xfrm>
            <a:off x="6201180" y="18652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4" name="四角形: 上の 2 つの角を丸める 303">
              <a:extLst>
                <a:ext uri="{FF2B5EF4-FFF2-40B4-BE49-F238E27FC236}">
                  <a16:creationId xmlns:a16="http://schemas.microsoft.com/office/drawing/2014/main" id="{D741AC84-A317-471B-AB7A-A4DFA4531FD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名護市</a:t>
              </a:r>
            </a:p>
          </p:txBody>
        </p:sp>
        <p:sp>
          <p:nvSpPr>
            <p:cNvPr id="305" name="四角形: 上の 2 つの角を丸める 304">
              <a:extLst>
                <a:ext uri="{FF2B5EF4-FFF2-40B4-BE49-F238E27FC236}">
                  <a16:creationId xmlns:a16="http://schemas.microsoft.com/office/drawing/2014/main" id="{3EC60560-E176-4E08-A301-5726038D0D6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6" name="グループ化 305">
            <a:extLst>
              <a:ext uri="{FF2B5EF4-FFF2-40B4-BE49-F238E27FC236}">
                <a16:creationId xmlns:a16="http://schemas.microsoft.com/office/drawing/2014/main" id="{62784DC3-AE31-4F7C-A1F7-F95DD7E554DD}"/>
              </a:ext>
            </a:extLst>
          </p:cNvPr>
          <p:cNvGrpSpPr/>
          <p:nvPr/>
        </p:nvGrpSpPr>
        <p:grpSpPr>
          <a:xfrm>
            <a:off x="5437782" y="18652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07" name="四角形: 上の 2 つの角を丸める 306">
              <a:extLst>
                <a:ext uri="{FF2B5EF4-FFF2-40B4-BE49-F238E27FC236}">
                  <a16:creationId xmlns:a16="http://schemas.microsoft.com/office/drawing/2014/main" id="{77DE8925-2A1C-46C0-AEC1-C2D0E7D874C1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恩納村</a:t>
              </a:r>
            </a:p>
          </p:txBody>
        </p:sp>
        <p:sp>
          <p:nvSpPr>
            <p:cNvPr id="308" name="四角形: 上の 2 つの角を丸める 307">
              <a:extLst>
                <a:ext uri="{FF2B5EF4-FFF2-40B4-BE49-F238E27FC236}">
                  <a16:creationId xmlns:a16="http://schemas.microsoft.com/office/drawing/2014/main" id="{B6AAC1AD-DD85-471F-8504-D4C49C1D8A99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9" name="グループ化 308">
            <a:extLst>
              <a:ext uri="{FF2B5EF4-FFF2-40B4-BE49-F238E27FC236}">
                <a16:creationId xmlns:a16="http://schemas.microsoft.com/office/drawing/2014/main" id="{7020E092-2B34-4C0B-8CC3-8D86C3110511}"/>
              </a:ext>
            </a:extLst>
          </p:cNvPr>
          <p:cNvGrpSpPr/>
          <p:nvPr/>
        </p:nvGrpSpPr>
        <p:grpSpPr>
          <a:xfrm>
            <a:off x="7761532" y="1395449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0" name="四角形: 上の 2 つの角を丸める 309">
              <a:extLst>
                <a:ext uri="{FF2B5EF4-FFF2-40B4-BE49-F238E27FC236}">
                  <a16:creationId xmlns:a16="http://schemas.microsoft.com/office/drawing/2014/main" id="{0E803325-1F7F-4244-964E-D41D3383A9A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宜野座村</a:t>
              </a:r>
            </a:p>
          </p:txBody>
        </p:sp>
        <p:sp>
          <p:nvSpPr>
            <p:cNvPr id="311" name="四角形: 上の 2 つの角を丸める 310">
              <a:extLst>
                <a:ext uri="{FF2B5EF4-FFF2-40B4-BE49-F238E27FC236}">
                  <a16:creationId xmlns:a16="http://schemas.microsoft.com/office/drawing/2014/main" id="{460E80C5-226E-4374-AAD5-16EA0056EE7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2" name="グループ化 311">
            <a:extLst>
              <a:ext uri="{FF2B5EF4-FFF2-40B4-BE49-F238E27FC236}">
                <a16:creationId xmlns:a16="http://schemas.microsoft.com/office/drawing/2014/main" id="{9C16D844-66C4-4B5E-9E63-F88BF707D9DC}"/>
              </a:ext>
            </a:extLst>
          </p:cNvPr>
          <p:cNvGrpSpPr/>
          <p:nvPr/>
        </p:nvGrpSpPr>
        <p:grpSpPr>
          <a:xfrm>
            <a:off x="5973692" y="37055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3" name="四角形: 上の 2 つの角を丸める 312">
              <a:extLst>
                <a:ext uri="{FF2B5EF4-FFF2-40B4-BE49-F238E27FC236}">
                  <a16:creationId xmlns:a16="http://schemas.microsoft.com/office/drawing/2014/main" id="{ABDC828B-A471-45F9-9AF0-FD7590259CCD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南風原町</a:t>
              </a:r>
            </a:p>
          </p:txBody>
        </p:sp>
        <p:sp>
          <p:nvSpPr>
            <p:cNvPr id="314" name="四角形: 上の 2 つの角を丸める 313">
              <a:extLst>
                <a:ext uri="{FF2B5EF4-FFF2-40B4-BE49-F238E27FC236}">
                  <a16:creationId xmlns:a16="http://schemas.microsoft.com/office/drawing/2014/main" id="{F5E5E60F-AEB5-44A5-BEF2-0E5E1CA5470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5" name="グループ化 314">
            <a:extLst>
              <a:ext uri="{FF2B5EF4-FFF2-40B4-BE49-F238E27FC236}">
                <a16:creationId xmlns:a16="http://schemas.microsoft.com/office/drawing/2014/main" id="{F94556D2-5252-4A32-8D6D-15A71F2F64DF}"/>
              </a:ext>
            </a:extLst>
          </p:cNvPr>
          <p:cNvGrpSpPr/>
          <p:nvPr/>
        </p:nvGrpSpPr>
        <p:grpSpPr>
          <a:xfrm>
            <a:off x="5210294" y="37055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6" name="四角形: 上の 2 つの角を丸める 315">
              <a:extLst>
                <a:ext uri="{FF2B5EF4-FFF2-40B4-BE49-F238E27FC236}">
                  <a16:creationId xmlns:a16="http://schemas.microsoft.com/office/drawing/2014/main" id="{9F372AF2-BDAE-4304-80A9-CA8BE278B61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豊見城市</a:t>
              </a:r>
            </a:p>
          </p:txBody>
        </p:sp>
        <p:sp>
          <p:nvSpPr>
            <p:cNvPr id="317" name="四角形: 上の 2 つの角を丸める 316">
              <a:extLst>
                <a:ext uri="{FF2B5EF4-FFF2-40B4-BE49-F238E27FC236}">
                  <a16:creationId xmlns:a16="http://schemas.microsoft.com/office/drawing/2014/main" id="{E40732B8-BDAF-4F31-80A5-CA623D08FD2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18" name="グループ化 317">
            <a:extLst>
              <a:ext uri="{FF2B5EF4-FFF2-40B4-BE49-F238E27FC236}">
                <a16:creationId xmlns:a16="http://schemas.microsoft.com/office/drawing/2014/main" id="{E012F2A2-CE8F-40E4-A3AE-79BD1D62C840}"/>
              </a:ext>
            </a:extLst>
          </p:cNvPr>
          <p:cNvGrpSpPr/>
          <p:nvPr/>
        </p:nvGrpSpPr>
        <p:grpSpPr>
          <a:xfrm>
            <a:off x="6720311" y="3705598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19" name="四角形: 上の 2 つの角を丸める 318">
              <a:extLst>
                <a:ext uri="{FF2B5EF4-FFF2-40B4-BE49-F238E27FC236}">
                  <a16:creationId xmlns:a16="http://schemas.microsoft.com/office/drawing/2014/main" id="{E4A877FA-D6E1-4C0C-9076-9DAAC5BEDB93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南城市</a:t>
              </a:r>
            </a:p>
          </p:txBody>
        </p:sp>
        <p:sp>
          <p:nvSpPr>
            <p:cNvPr id="320" name="四角形: 上の 2 つの角を丸める 319">
              <a:extLst>
                <a:ext uri="{FF2B5EF4-FFF2-40B4-BE49-F238E27FC236}">
                  <a16:creationId xmlns:a16="http://schemas.microsoft.com/office/drawing/2014/main" id="{1D2093C2-E054-43FF-92E1-5C2A4ED39DBB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1" name="グループ化 320">
            <a:extLst>
              <a:ext uri="{FF2B5EF4-FFF2-40B4-BE49-F238E27FC236}">
                <a16:creationId xmlns:a16="http://schemas.microsoft.com/office/drawing/2014/main" id="{58C5A552-0F52-477B-A192-EE1481F809B7}"/>
              </a:ext>
            </a:extLst>
          </p:cNvPr>
          <p:cNvGrpSpPr/>
          <p:nvPr/>
        </p:nvGrpSpPr>
        <p:grpSpPr>
          <a:xfrm>
            <a:off x="5973692" y="32442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2" name="四角形: 上の 2 つの角を丸める 321">
              <a:extLst>
                <a:ext uri="{FF2B5EF4-FFF2-40B4-BE49-F238E27FC236}">
                  <a16:creationId xmlns:a16="http://schemas.microsoft.com/office/drawing/2014/main" id="{4B3BB8DC-6B1D-4CEE-8477-97776CDA452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西原町</a:t>
              </a:r>
            </a:p>
          </p:txBody>
        </p:sp>
        <p:sp>
          <p:nvSpPr>
            <p:cNvPr id="323" name="四角形: 上の 2 つの角を丸める 322">
              <a:extLst>
                <a:ext uri="{FF2B5EF4-FFF2-40B4-BE49-F238E27FC236}">
                  <a16:creationId xmlns:a16="http://schemas.microsoft.com/office/drawing/2014/main" id="{C61F9F36-79E4-4F0A-9554-20C92E7D8E22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4" name="グループ化 323">
            <a:extLst>
              <a:ext uri="{FF2B5EF4-FFF2-40B4-BE49-F238E27FC236}">
                <a16:creationId xmlns:a16="http://schemas.microsoft.com/office/drawing/2014/main" id="{F2C1F210-AD3C-423D-AA93-85CD8FCC1B55}"/>
              </a:ext>
            </a:extLst>
          </p:cNvPr>
          <p:cNvGrpSpPr/>
          <p:nvPr/>
        </p:nvGrpSpPr>
        <p:grpSpPr>
          <a:xfrm>
            <a:off x="5210294" y="32442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5" name="四角形: 上の 2 つの角を丸める 324">
              <a:extLst>
                <a:ext uri="{FF2B5EF4-FFF2-40B4-BE49-F238E27FC236}">
                  <a16:creationId xmlns:a16="http://schemas.microsoft.com/office/drawing/2014/main" id="{A95C91FD-FCC5-43CC-A130-1C6883BCCC0E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那覇市</a:t>
              </a:r>
            </a:p>
          </p:txBody>
        </p:sp>
        <p:sp>
          <p:nvSpPr>
            <p:cNvPr id="326" name="四角形: 上の 2 つの角を丸める 325">
              <a:extLst>
                <a:ext uri="{FF2B5EF4-FFF2-40B4-BE49-F238E27FC236}">
                  <a16:creationId xmlns:a16="http://schemas.microsoft.com/office/drawing/2014/main" id="{F7C52563-D398-4C98-A603-035B45FB5DBF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27" name="グループ化 326">
            <a:extLst>
              <a:ext uri="{FF2B5EF4-FFF2-40B4-BE49-F238E27FC236}">
                <a16:creationId xmlns:a16="http://schemas.microsoft.com/office/drawing/2014/main" id="{815616FF-9025-40C9-87C8-E111AABA1BAB}"/>
              </a:ext>
            </a:extLst>
          </p:cNvPr>
          <p:cNvGrpSpPr/>
          <p:nvPr/>
        </p:nvGrpSpPr>
        <p:grpSpPr>
          <a:xfrm>
            <a:off x="6720311" y="3244203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28" name="四角形: 上の 2 つの角を丸める 327">
              <a:extLst>
                <a:ext uri="{FF2B5EF4-FFF2-40B4-BE49-F238E27FC236}">
                  <a16:creationId xmlns:a16="http://schemas.microsoft.com/office/drawing/2014/main" id="{0F2AD563-F5B4-444D-A3E9-31A9B16456E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与那原町</a:t>
              </a:r>
            </a:p>
          </p:txBody>
        </p:sp>
        <p:sp>
          <p:nvSpPr>
            <p:cNvPr id="329" name="四角形: 上の 2 つの角を丸める 328">
              <a:extLst>
                <a:ext uri="{FF2B5EF4-FFF2-40B4-BE49-F238E27FC236}">
                  <a16:creationId xmlns:a16="http://schemas.microsoft.com/office/drawing/2014/main" id="{9D1BEB56-3C35-4764-8AEE-98484BBDE2E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0" name="グループ化 329">
            <a:extLst>
              <a:ext uri="{FF2B5EF4-FFF2-40B4-BE49-F238E27FC236}">
                <a16:creationId xmlns:a16="http://schemas.microsoft.com/office/drawing/2014/main" id="{2F9427D6-CB02-410A-8582-FCD05C0371F1}"/>
              </a:ext>
            </a:extLst>
          </p:cNvPr>
          <p:cNvGrpSpPr/>
          <p:nvPr/>
        </p:nvGrpSpPr>
        <p:grpSpPr>
          <a:xfrm>
            <a:off x="5629743" y="2327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1" name="四角形: 上の 2 つの角を丸める 330">
              <a:extLst>
                <a:ext uri="{FF2B5EF4-FFF2-40B4-BE49-F238E27FC236}">
                  <a16:creationId xmlns:a16="http://schemas.microsoft.com/office/drawing/2014/main" id="{9C4C79BA-926F-41B2-BE98-3DE61FE1DCE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嘉手納町</a:t>
              </a:r>
            </a:p>
          </p:txBody>
        </p:sp>
        <p:sp>
          <p:nvSpPr>
            <p:cNvPr id="332" name="四角形: 上の 2 つの角を丸める 331">
              <a:extLst>
                <a:ext uri="{FF2B5EF4-FFF2-40B4-BE49-F238E27FC236}">
                  <a16:creationId xmlns:a16="http://schemas.microsoft.com/office/drawing/2014/main" id="{834008C4-C951-4CC8-9639-E0900C043A3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3" name="グループ化 332">
            <a:extLst>
              <a:ext uri="{FF2B5EF4-FFF2-40B4-BE49-F238E27FC236}">
                <a16:creationId xmlns:a16="http://schemas.microsoft.com/office/drawing/2014/main" id="{D6B13A66-F1F2-4661-83B7-EA204E7E692B}"/>
              </a:ext>
            </a:extLst>
          </p:cNvPr>
          <p:cNvGrpSpPr/>
          <p:nvPr/>
        </p:nvGrpSpPr>
        <p:grpSpPr>
          <a:xfrm>
            <a:off x="4866345" y="2327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4" name="四角形: 上の 2 つの角を丸める 333">
              <a:extLst>
                <a:ext uri="{FF2B5EF4-FFF2-40B4-BE49-F238E27FC236}">
                  <a16:creationId xmlns:a16="http://schemas.microsoft.com/office/drawing/2014/main" id="{9473F84A-6948-4EAC-9D90-AAB1670FD887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北谷町</a:t>
              </a:r>
            </a:p>
          </p:txBody>
        </p:sp>
        <p:sp>
          <p:nvSpPr>
            <p:cNvPr id="335" name="四角形: 上の 2 つの角を丸める 334">
              <a:extLst>
                <a:ext uri="{FF2B5EF4-FFF2-40B4-BE49-F238E27FC236}">
                  <a16:creationId xmlns:a16="http://schemas.microsoft.com/office/drawing/2014/main" id="{6C7F6B8C-9608-4F7B-A041-3E73DE30C5B8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6" name="グループ化 335">
            <a:extLst>
              <a:ext uri="{FF2B5EF4-FFF2-40B4-BE49-F238E27FC236}">
                <a16:creationId xmlns:a16="http://schemas.microsoft.com/office/drawing/2014/main" id="{4FC4A9EC-ABD1-47C7-9B17-62EDAA5A7472}"/>
              </a:ext>
            </a:extLst>
          </p:cNvPr>
          <p:cNvGrpSpPr/>
          <p:nvPr/>
        </p:nvGrpSpPr>
        <p:grpSpPr>
          <a:xfrm>
            <a:off x="6669977" y="2327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388DEB7D-BFA1-4A88-934C-23BB1515B01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沖縄市</a:t>
              </a:r>
            </a:p>
          </p:txBody>
        </p:sp>
        <p:sp>
          <p:nvSpPr>
            <p:cNvPr id="338" name="四角形: 上の 2 つの角を丸める 337">
              <a:extLst>
                <a:ext uri="{FF2B5EF4-FFF2-40B4-BE49-F238E27FC236}">
                  <a16:creationId xmlns:a16="http://schemas.microsoft.com/office/drawing/2014/main" id="{DE875E9E-F0A4-4842-A209-106AFF4A47F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39" name="グループ化 338">
            <a:extLst>
              <a:ext uri="{FF2B5EF4-FFF2-40B4-BE49-F238E27FC236}">
                <a16:creationId xmlns:a16="http://schemas.microsoft.com/office/drawing/2014/main" id="{D03D036F-752A-4042-BA10-D1004F4DAAF4}"/>
              </a:ext>
            </a:extLst>
          </p:cNvPr>
          <p:cNvGrpSpPr/>
          <p:nvPr/>
        </p:nvGrpSpPr>
        <p:grpSpPr>
          <a:xfrm>
            <a:off x="6955202" y="1857984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0" name="四角形: 上の 2 つの角を丸める 339">
              <a:extLst>
                <a:ext uri="{FF2B5EF4-FFF2-40B4-BE49-F238E27FC236}">
                  <a16:creationId xmlns:a16="http://schemas.microsoft.com/office/drawing/2014/main" id="{AF206E2C-A0A4-4C50-8A37-FF423DCBB15B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金武町</a:t>
              </a:r>
            </a:p>
          </p:txBody>
        </p:sp>
        <p:sp>
          <p:nvSpPr>
            <p:cNvPr id="341" name="四角形: 上の 2 つの角を丸める 340">
              <a:extLst>
                <a:ext uri="{FF2B5EF4-FFF2-40B4-BE49-F238E27FC236}">
                  <a16:creationId xmlns:a16="http://schemas.microsoft.com/office/drawing/2014/main" id="{A9ABD264-4EC8-4B3C-BDC1-6E2C96FDAB7C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2" name="グループ化 341">
            <a:extLst>
              <a:ext uri="{FF2B5EF4-FFF2-40B4-BE49-F238E27FC236}">
                <a16:creationId xmlns:a16="http://schemas.microsoft.com/office/drawing/2014/main" id="{094FB450-C5AE-4C2E-91AA-3AC120E66E1E}"/>
              </a:ext>
            </a:extLst>
          </p:cNvPr>
          <p:cNvGrpSpPr/>
          <p:nvPr/>
        </p:nvGrpSpPr>
        <p:grpSpPr>
          <a:xfrm>
            <a:off x="7433375" y="2327767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3" name="四角形: 上の 2 つの角を丸める 342">
              <a:extLst>
                <a:ext uri="{FF2B5EF4-FFF2-40B4-BE49-F238E27FC236}">
                  <a16:creationId xmlns:a16="http://schemas.microsoft.com/office/drawing/2014/main" id="{9B0513A4-5F88-4C69-B58D-F17DF44FB07C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うるま市</a:t>
              </a:r>
            </a:p>
          </p:txBody>
        </p:sp>
        <p:sp>
          <p:nvSpPr>
            <p:cNvPr id="344" name="四角形: 上の 2 つの角を丸める 343">
              <a:extLst>
                <a:ext uri="{FF2B5EF4-FFF2-40B4-BE49-F238E27FC236}">
                  <a16:creationId xmlns:a16="http://schemas.microsoft.com/office/drawing/2014/main" id="{B41C3DA6-811B-4945-91B9-D548379D8FFE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5" name="グループ化 344">
            <a:extLst>
              <a:ext uri="{FF2B5EF4-FFF2-40B4-BE49-F238E27FC236}">
                <a16:creationId xmlns:a16="http://schemas.microsoft.com/office/drawing/2014/main" id="{2503837F-B846-4819-8217-5AE5A3215DD9}"/>
              </a:ext>
            </a:extLst>
          </p:cNvPr>
          <p:cNvGrpSpPr/>
          <p:nvPr/>
        </p:nvGrpSpPr>
        <p:grpSpPr>
          <a:xfrm>
            <a:off x="4681787" y="186637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6" name="四角形: 上の 2 つの角を丸める 345">
              <a:extLst>
                <a:ext uri="{FF2B5EF4-FFF2-40B4-BE49-F238E27FC236}">
                  <a16:creationId xmlns:a16="http://schemas.microsoft.com/office/drawing/2014/main" id="{9518CC4C-6DC9-40AB-A855-58458E0959D0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読谷村</a:t>
              </a:r>
            </a:p>
          </p:txBody>
        </p:sp>
        <p:sp>
          <p:nvSpPr>
            <p:cNvPr id="347" name="四角形: 上の 2 つの角を丸める 346">
              <a:extLst>
                <a:ext uri="{FF2B5EF4-FFF2-40B4-BE49-F238E27FC236}">
                  <a16:creationId xmlns:a16="http://schemas.microsoft.com/office/drawing/2014/main" id="{6E029EE1-36B8-4AC4-B625-517F3D16D56D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48" name="グループ化 347">
            <a:extLst>
              <a:ext uri="{FF2B5EF4-FFF2-40B4-BE49-F238E27FC236}">
                <a16:creationId xmlns:a16="http://schemas.microsoft.com/office/drawing/2014/main" id="{952FEEC6-8A12-4308-A48C-8C2747019319}"/>
              </a:ext>
            </a:extLst>
          </p:cNvPr>
          <p:cNvGrpSpPr/>
          <p:nvPr/>
        </p:nvGrpSpPr>
        <p:grpSpPr>
          <a:xfrm>
            <a:off x="5503908" y="27891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49" name="四角形: 上の 2 つの角を丸める 348">
              <a:extLst>
                <a:ext uri="{FF2B5EF4-FFF2-40B4-BE49-F238E27FC236}">
                  <a16:creationId xmlns:a16="http://schemas.microsoft.com/office/drawing/2014/main" id="{C18CBAA2-9961-4C4D-AE4E-EB8440DF1718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浦添市</a:t>
              </a:r>
            </a:p>
          </p:txBody>
        </p:sp>
        <p:sp>
          <p:nvSpPr>
            <p:cNvPr id="350" name="四角形: 上の 2 つの角を丸める 349">
              <a:extLst>
                <a:ext uri="{FF2B5EF4-FFF2-40B4-BE49-F238E27FC236}">
                  <a16:creationId xmlns:a16="http://schemas.microsoft.com/office/drawing/2014/main" id="{EAA22017-1EF8-4BC5-A420-6D49079E37B1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1" name="グループ化 350">
            <a:extLst>
              <a:ext uri="{FF2B5EF4-FFF2-40B4-BE49-F238E27FC236}">
                <a16:creationId xmlns:a16="http://schemas.microsoft.com/office/drawing/2014/main" id="{621D77CC-5FDA-4BA5-A4DC-5CB6AD0CBAEE}"/>
              </a:ext>
            </a:extLst>
          </p:cNvPr>
          <p:cNvGrpSpPr/>
          <p:nvPr/>
        </p:nvGrpSpPr>
        <p:grpSpPr>
          <a:xfrm>
            <a:off x="4740510" y="27891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2" name="四角形: 上の 2 つの角を丸める 351">
              <a:extLst>
                <a:ext uri="{FF2B5EF4-FFF2-40B4-BE49-F238E27FC236}">
                  <a16:creationId xmlns:a16="http://schemas.microsoft.com/office/drawing/2014/main" id="{8E43CEED-017D-473B-96E7-E6DD9F9B8102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宜野湾市</a:t>
              </a:r>
            </a:p>
          </p:txBody>
        </p:sp>
        <p:sp>
          <p:nvSpPr>
            <p:cNvPr id="353" name="四角形: 上の 2 つの角を丸める 352">
              <a:extLst>
                <a:ext uri="{FF2B5EF4-FFF2-40B4-BE49-F238E27FC236}">
                  <a16:creationId xmlns:a16="http://schemas.microsoft.com/office/drawing/2014/main" id="{21077AB7-E77D-46F0-84EA-397A3620F443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4" name="グループ化 353">
            <a:extLst>
              <a:ext uri="{FF2B5EF4-FFF2-40B4-BE49-F238E27FC236}">
                <a16:creationId xmlns:a16="http://schemas.microsoft.com/office/drawing/2014/main" id="{00EA68A1-B3E3-40EF-881D-9C67C129BE7C}"/>
              </a:ext>
            </a:extLst>
          </p:cNvPr>
          <p:cNvGrpSpPr/>
          <p:nvPr/>
        </p:nvGrpSpPr>
        <p:grpSpPr>
          <a:xfrm>
            <a:off x="6544142" y="27891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5" name="四角形: 上の 2 つの角を丸める 354">
              <a:extLst>
                <a:ext uri="{FF2B5EF4-FFF2-40B4-BE49-F238E27FC236}">
                  <a16:creationId xmlns:a16="http://schemas.microsoft.com/office/drawing/2014/main" id="{BC6C9548-3E8F-494D-A5D2-22F022BF4879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中城村</a:t>
              </a:r>
            </a:p>
          </p:txBody>
        </p:sp>
        <p:sp>
          <p:nvSpPr>
            <p:cNvPr id="356" name="四角形: 上の 2 つの角を丸める 355">
              <a:extLst>
                <a:ext uri="{FF2B5EF4-FFF2-40B4-BE49-F238E27FC236}">
                  <a16:creationId xmlns:a16="http://schemas.microsoft.com/office/drawing/2014/main" id="{F40CB9C5-B24C-4B43-B936-B0DEBD7B7A47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57" name="グループ化 356">
            <a:extLst>
              <a:ext uri="{FF2B5EF4-FFF2-40B4-BE49-F238E27FC236}">
                <a16:creationId xmlns:a16="http://schemas.microsoft.com/office/drawing/2014/main" id="{3174E817-674A-419B-B83E-5C3C4B90E4D8}"/>
              </a:ext>
            </a:extLst>
          </p:cNvPr>
          <p:cNvGrpSpPr/>
          <p:nvPr/>
        </p:nvGrpSpPr>
        <p:grpSpPr>
          <a:xfrm>
            <a:off x="7307540" y="2789162"/>
            <a:ext cx="720000" cy="430244"/>
            <a:chOff x="6555416" y="4900731"/>
            <a:chExt cx="720000" cy="378515"/>
          </a:xfrm>
          <a:solidFill>
            <a:schemeClr val="bg1">
              <a:alpha val="70000"/>
            </a:schemeClr>
          </a:solidFill>
        </p:grpSpPr>
        <p:sp>
          <p:nvSpPr>
            <p:cNvPr id="358" name="四角形: 上の 2 つの角を丸める 357">
              <a:extLst>
                <a:ext uri="{FF2B5EF4-FFF2-40B4-BE49-F238E27FC236}">
                  <a16:creationId xmlns:a16="http://schemas.microsoft.com/office/drawing/2014/main" id="{A613FF04-C342-4E44-A18F-1E11F5852F96}"/>
                </a:ext>
              </a:extLst>
            </p:cNvPr>
            <p:cNvSpPr/>
            <p:nvPr/>
          </p:nvSpPr>
          <p:spPr>
            <a:xfrm>
              <a:off x="6555416" y="4900731"/>
              <a:ext cx="720000" cy="158358"/>
            </a:xfrm>
            <a:prstGeom prst="round2Same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ja-JP" altLang="en-US" sz="900" spc="36" dirty="0">
                  <a:ln w="11430"/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北中城村</a:t>
              </a:r>
            </a:p>
          </p:txBody>
        </p:sp>
        <p:sp>
          <p:nvSpPr>
            <p:cNvPr id="359" name="四角形: 上の 2 つの角を丸める 358">
              <a:extLst>
                <a:ext uri="{FF2B5EF4-FFF2-40B4-BE49-F238E27FC236}">
                  <a16:creationId xmlns:a16="http://schemas.microsoft.com/office/drawing/2014/main" id="{0900BF30-4309-4A59-9B54-3B138D9254E0}"/>
                </a:ext>
              </a:extLst>
            </p:cNvPr>
            <p:cNvSpPr/>
            <p:nvPr/>
          </p:nvSpPr>
          <p:spPr>
            <a:xfrm>
              <a:off x="6555416" y="5057545"/>
              <a:ext cx="720000" cy="221701"/>
            </a:xfrm>
            <a:prstGeom prst="round2SameRect">
              <a:avLst>
                <a:gd name="adj1" fmla="val 0"/>
                <a:gd name="adj2" fmla="val 30131"/>
              </a:avLst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600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kumimoji="1" lang="en-US" altLang="ja-JP" sz="1200" dirty="0">
                  <a:solidFill>
                    <a:schemeClr val="tx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000</a:t>
              </a:r>
              <a:endPara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1407912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372</Words>
  <Application>Microsoft Office PowerPoint</Application>
  <PresentationFormat>A4 210 x 297 mm</PresentationFormat>
  <Paragraphs>340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dmap047_沖縄県の市町村別の数値入力データマップ</dc:title>
  <dc:subject>dmap047_沖縄県の市町村別の数値入力データマップ</dc:subject>
  <dc:creator>でじけろお</dc:creator>
  <cp:lastModifiedBy/>
  <cp:revision>1</cp:revision>
  <dcterms:created xsi:type="dcterms:W3CDTF">2012-07-12T03:00:19Z</dcterms:created>
  <dcterms:modified xsi:type="dcterms:W3CDTF">2022-04-11T05:50:11Z</dcterms:modified>
  <cp:category/>
  <cp:version>1</cp:version>
</cp:coreProperties>
</file>

<file path=docProps/thumbnail.jpeg>
</file>